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5" r:id="rId29"/>
    <p:sldId id="286" r:id="rId30"/>
    <p:sldId id="287" r:id="rId31"/>
    <p:sldId id="288" r:id="rId32"/>
    <p:sldId id="283" r:id="rId33"/>
    <p:sldId id="284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5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C3C5904-0BBA-4B1F-91E8-823466C3472E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4C795E-D2C9-4D77-9BC2-77EB6C25AE3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Roy Newton</a:t>
            </a:r>
          </a:p>
          <a:p>
            <a:r>
              <a:rPr lang="en-US" dirty="0" smtClean="0"/>
              <a:t>Lombard Police Department</a:t>
            </a:r>
          </a:p>
          <a:p>
            <a:r>
              <a:rPr lang="en-US" dirty="0" smtClean="0"/>
              <a:t>Chief of Police</a:t>
            </a:r>
          </a:p>
          <a:p>
            <a:r>
              <a:rPr lang="en-US" dirty="0" smtClean="0"/>
              <a:t>DuPage County Incident management team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ICS: The Incident Command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Top-Down modular fashion</a:t>
            </a:r>
          </a:p>
          <a:p>
            <a:r>
              <a:rPr lang="en-US" dirty="0" smtClean="0"/>
              <a:t>Based on the size and complexity of incident</a:t>
            </a:r>
          </a:p>
          <a:p>
            <a:r>
              <a:rPr lang="en-US" dirty="0" smtClean="0"/>
              <a:t>Based on the hazard environment created by the incident</a:t>
            </a:r>
          </a:p>
          <a:p>
            <a:r>
              <a:rPr lang="en-US" dirty="0" smtClean="0"/>
              <a:t>Objectives determine organizational size</a:t>
            </a:r>
          </a:p>
          <a:p>
            <a:r>
              <a:rPr lang="en-US" dirty="0" smtClean="0"/>
              <a:t>Fill functions and positions that are necessary</a:t>
            </a:r>
          </a:p>
          <a:p>
            <a:r>
              <a:rPr lang="en-US" dirty="0" smtClean="0"/>
              <a:t>Each area must have a person in charge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6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ICS is managed by objectives</a:t>
            </a:r>
          </a:p>
          <a:p>
            <a:r>
              <a:rPr lang="en-US" dirty="0" smtClean="0"/>
              <a:t>Objectives are communicated throughout the entire ICS organization through the incident planning process</a:t>
            </a:r>
          </a:p>
          <a:p>
            <a:r>
              <a:rPr lang="en-US" dirty="0" smtClean="0"/>
              <a:t>Objective Priority:</a:t>
            </a:r>
          </a:p>
          <a:p>
            <a:pPr lvl="1"/>
            <a:r>
              <a:rPr lang="en-US" dirty="0" smtClean="0"/>
              <a:t>Life Saving</a:t>
            </a:r>
          </a:p>
          <a:p>
            <a:pPr lvl="1"/>
            <a:r>
              <a:rPr lang="en-US" dirty="0" smtClean="0"/>
              <a:t>Incident Stabilization</a:t>
            </a:r>
          </a:p>
          <a:p>
            <a:pPr lvl="1"/>
            <a:r>
              <a:rPr lang="en-US" dirty="0" smtClean="0"/>
              <a:t>Property Preservation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4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Meet That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Reliance on an Incident Action Plan (IAP)</a:t>
            </a:r>
          </a:p>
          <a:p>
            <a:r>
              <a:rPr lang="en-US" dirty="0" smtClean="0"/>
              <a:t>Every Incident must have an IAP</a:t>
            </a:r>
          </a:p>
          <a:p>
            <a:pPr lvl="1"/>
            <a:r>
              <a:rPr lang="en-US" dirty="0" smtClean="0"/>
              <a:t>Specifies the objectives</a:t>
            </a:r>
          </a:p>
          <a:p>
            <a:pPr lvl="1"/>
            <a:r>
              <a:rPr lang="en-US" dirty="0" smtClean="0"/>
              <a:t>Activities to be completed</a:t>
            </a:r>
          </a:p>
          <a:p>
            <a:pPr lvl="1"/>
            <a:r>
              <a:rPr lang="en-US" dirty="0" smtClean="0"/>
              <a:t>Covers a specific time period (operational period)</a:t>
            </a:r>
          </a:p>
          <a:p>
            <a:pPr lvl="1"/>
            <a:r>
              <a:rPr lang="en-US" dirty="0" smtClean="0"/>
              <a:t>May be oral but not best practice – best to have written plan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7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IAP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we want to do?</a:t>
            </a:r>
          </a:p>
          <a:p>
            <a:r>
              <a:rPr lang="en-US" dirty="0" smtClean="0"/>
              <a:t>Who is responsible for doing it?</a:t>
            </a:r>
          </a:p>
          <a:p>
            <a:r>
              <a:rPr lang="en-US" dirty="0" smtClean="0"/>
              <a:t>How do we communicate?</a:t>
            </a:r>
          </a:p>
          <a:p>
            <a:r>
              <a:rPr lang="en-US" dirty="0" smtClean="0"/>
              <a:t>What is the procedure if someone is injured?</a:t>
            </a:r>
          </a:p>
          <a:p>
            <a:r>
              <a:rPr lang="en-US" dirty="0" smtClean="0"/>
              <a:t>Who talks to Who?</a:t>
            </a:r>
          </a:p>
          <a:p>
            <a:r>
              <a:rPr lang="en-US" dirty="0" smtClean="0"/>
              <a:t>Who is in charge?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0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orderly line of authority within the ranks of the incident management organization</a:t>
            </a:r>
          </a:p>
          <a:p>
            <a:r>
              <a:rPr lang="en-US" dirty="0" smtClean="0"/>
              <a:t>Unity of Command</a:t>
            </a:r>
          </a:p>
          <a:p>
            <a:pPr lvl="1"/>
            <a:r>
              <a:rPr lang="en-US" dirty="0" smtClean="0"/>
              <a:t>Report to only </a:t>
            </a:r>
            <a:r>
              <a:rPr lang="en-US" i="1" u="sng" dirty="0" smtClean="0"/>
              <a:t>ONE </a:t>
            </a:r>
            <a:r>
              <a:rPr lang="en-US" dirty="0" smtClean="0"/>
              <a:t>supervisor, and</a:t>
            </a:r>
          </a:p>
          <a:p>
            <a:pPr lvl="1"/>
            <a:r>
              <a:rPr lang="en-US" dirty="0" smtClean="0"/>
              <a:t>Receive work assignments only from their supervisor, thus</a:t>
            </a:r>
          </a:p>
          <a:p>
            <a:pPr lvl="1"/>
            <a:r>
              <a:rPr lang="en-US" dirty="0" smtClean="0"/>
              <a:t>No individual should answer to more than </a:t>
            </a:r>
            <a:r>
              <a:rPr lang="en-US" i="1" u="sng" dirty="0" smtClean="0"/>
              <a:t>ONE</a:t>
            </a:r>
            <a:r>
              <a:rPr lang="en-US" dirty="0" smtClean="0"/>
              <a:t> supervisor</a:t>
            </a:r>
          </a:p>
          <a:p>
            <a:pPr lvl="1"/>
            <a:endParaRPr lang="en-US" dirty="0"/>
          </a:p>
          <a:p>
            <a:pPr lvl="1"/>
            <a:r>
              <a:rPr lang="en-US" b="1" u="sng" dirty="0" smtClean="0"/>
              <a:t>UNIFIED COMMAND: </a:t>
            </a:r>
            <a:r>
              <a:rPr lang="en-US" dirty="0" smtClean="0"/>
              <a:t>Enables all agencies to manage an incident together by establishing a common set of objectives and strategies</a:t>
            </a:r>
          </a:p>
          <a:p>
            <a:pPr lvl="1"/>
            <a:r>
              <a:rPr lang="en-US" dirty="0" smtClean="0"/>
              <a:t>Allows for joint decisions  </a:t>
            </a:r>
            <a:r>
              <a:rPr lang="en-US" b="1" u="sng" dirty="0" smtClean="0"/>
              <a:t> 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88965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Manageable Span of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Too many Cooks in the Kitchen</a:t>
            </a:r>
          </a:p>
          <a:p>
            <a:r>
              <a:rPr lang="en-US" dirty="0" smtClean="0"/>
              <a:t>Pertains to the number of individuals or resources that one supervisor can manage effectively during an incident</a:t>
            </a:r>
          </a:p>
          <a:p>
            <a:r>
              <a:rPr lang="en-US" dirty="0" smtClean="0"/>
              <a:t>Span is between 3 to 7 subordinates but optimally does not exceed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3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Facilities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Incident Command Post – GREEN LIGHT</a:t>
            </a:r>
          </a:p>
          <a:p>
            <a:r>
              <a:rPr lang="en-US" dirty="0" smtClean="0"/>
              <a:t>All incidents will have a Command Post </a:t>
            </a:r>
          </a:p>
          <a:p>
            <a:r>
              <a:rPr lang="en-US" dirty="0" smtClean="0"/>
              <a:t>Staging Areas of personnel and equipment</a:t>
            </a:r>
          </a:p>
          <a:p>
            <a:r>
              <a:rPr lang="en-US" dirty="0" smtClean="0"/>
              <a:t>What is around you to use</a:t>
            </a:r>
          </a:p>
          <a:p>
            <a:pPr lvl="1"/>
            <a:r>
              <a:rPr lang="en-US" dirty="0" smtClean="0"/>
              <a:t>Hotel</a:t>
            </a:r>
          </a:p>
          <a:p>
            <a:pPr lvl="1"/>
            <a:r>
              <a:rPr lang="en-US" dirty="0" smtClean="0"/>
              <a:t>Parking lots</a:t>
            </a:r>
          </a:p>
          <a:p>
            <a:pPr lvl="1"/>
            <a:r>
              <a:rPr lang="en-US" dirty="0" smtClean="0"/>
              <a:t>Malls</a:t>
            </a:r>
          </a:p>
          <a:p>
            <a:pPr lvl="1"/>
            <a:r>
              <a:rPr lang="en-US" dirty="0" smtClean="0"/>
              <a:t>Schools</a:t>
            </a:r>
          </a:p>
          <a:p>
            <a:pPr lvl="1"/>
            <a:r>
              <a:rPr lang="en-US" dirty="0" smtClean="0"/>
              <a:t>Parks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WHADDA YA GOT</a:t>
            </a:r>
          </a:p>
          <a:p>
            <a:r>
              <a:rPr lang="en-US" dirty="0" smtClean="0"/>
              <a:t>WHADDA YA DONE</a:t>
            </a:r>
          </a:p>
          <a:p>
            <a:r>
              <a:rPr lang="en-US" dirty="0" smtClean="0"/>
              <a:t>WHADDA YA NEED</a:t>
            </a:r>
          </a:p>
          <a:p>
            <a:endParaRPr lang="en-US" dirty="0"/>
          </a:p>
          <a:p>
            <a:r>
              <a:rPr lang="en-US" dirty="0" smtClean="0"/>
              <a:t>Commander assumes command</a:t>
            </a:r>
          </a:p>
          <a:p>
            <a:r>
              <a:rPr lang="en-US" dirty="0" smtClean="0"/>
              <a:t>Assigns / Creates staff</a:t>
            </a:r>
          </a:p>
          <a:p>
            <a:r>
              <a:rPr lang="en-US" dirty="0" smtClean="0"/>
              <a:t>Delegates</a:t>
            </a:r>
          </a:p>
          <a:p>
            <a:r>
              <a:rPr lang="en-US" dirty="0" smtClean="0"/>
              <a:t>Provides Leadership</a:t>
            </a:r>
          </a:p>
          <a:p>
            <a:r>
              <a:rPr lang="en-US" dirty="0" smtClean="0"/>
              <a:t>Ensures incident safety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22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Staff as Necessary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Safety Officer – Authority to STOP an operation</a:t>
            </a:r>
          </a:p>
          <a:p>
            <a:r>
              <a:rPr lang="en-US" dirty="0" smtClean="0"/>
              <a:t>Liaison Officer</a:t>
            </a:r>
          </a:p>
          <a:p>
            <a:r>
              <a:rPr lang="en-US" dirty="0" smtClean="0"/>
              <a:t>Public Information Officer</a:t>
            </a:r>
          </a:p>
          <a:p>
            <a:r>
              <a:rPr lang="en-US" dirty="0" smtClean="0"/>
              <a:t>Operations – Develops and implements plans and strategies, also tactical response and staging</a:t>
            </a:r>
          </a:p>
          <a:p>
            <a:r>
              <a:rPr lang="en-US" dirty="0" smtClean="0"/>
              <a:t>Logistics – Water, Food, Bathroom, Equipment</a:t>
            </a:r>
          </a:p>
          <a:p>
            <a:r>
              <a:rPr lang="en-US" dirty="0" smtClean="0"/>
              <a:t>Planning – Gathers intelligence, compiles action plan</a:t>
            </a:r>
          </a:p>
          <a:p>
            <a:r>
              <a:rPr lang="en-US" dirty="0" smtClean="0"/>
              <a:t>Finance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Posts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2743200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command post pictu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ommand post pictur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0099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ommand post pictur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576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3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your Chain of Command</a:t>
            </a:r>
          </a:p>
          <a:p>
            <a:r>
              <a:rPr lang="en-US" dirty="0" smtClean="0"/>
              <a:t>Have you practiced</a:t>
            </a:r>
          </a:p>
          <a:p>
            <a:r>
              <a:rPr lang="en-US" dirty="0" smtClean="0"/>
              <a:t>What is a Lockdown</a:t>
            </a:r>
          </a:p>
          <a:p>
            <a:pPr lvl="1"/>
            <a:r>
              <a:rPr lang="en-US" dirty="0" smtClean="0"/>
              <a:t>Soft – No imminent danger</a:t>
            </a:r>
          </a:p>
          <a:p>
            <a:pPr lvl="1"/>
            <a:r>
              <a:rPr lang="en-US" dirty="0" smtClean="0"/>
              <a:t>Hard – Implies imminent danger is known, take action </a:t>
            </a:r>
          </a:p>
          <a:p>
            <a:r>
              <a:rPr lang="en-US" dirty="0" smtClean="0"/>
              <a:t>Do you have a program in place (ALICE Alert Lockdown Inform Counter Evacuate) or Run Hide Fight</a:t>
            </a:r>
          </a:p>
          <a:p>
            <a:r>
              <a:rPr lang="en-US" dirty="0" smtClean="0"/>
              <a:t>Questions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Incidents for Police / Fire</a:t>
            </a:r>
            <a:endParaRPr lang="en-US" dirty="0"/>
          </a:p>
        </p:txBody>
      </p:sp>
      <p:sp>
        <p:nvSpPr>
          <p:cNvPr id="4" name="AutoShape 2" descr="Image result for command post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17462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Image result for disast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2514600" cy="181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Image result for disast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719262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Image result for disaster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657600"/>
            <a:ext cx="2990850" cy="153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Image result for crimes scen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00437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Image result for traffic crashe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527" y="367857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51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schools are entrusted to provide safe and healthy learning environment</a:t>
            </a:r>
          </a:p>
          <a:p>
            <a:r>
              <a:rPr lang="en-US" dirty="0" smtClean="0"/>
              <a:t>Your parents expect it!</a:t>
            </a:r>
          </a:p>
          <a:p>
            <a:r>
              <a:rPr lang="en-US" dirty="0" smtClean="0"/>
              <a:t>Human caused emergencies (crime and violence)</a:t>
            </a:r>
          </a:p>
          <a:p>
            <a:r>
              <a:rPr lang="en-US" dirty="0" smtClean="0"/>
              <a:t>Natural Disasters</a:t>
            </a:r>
          </a:p>
          <a:p>
            <a:r>
              <a:rPr lang="en-US" dirty="0" smtClean="0"/>
              <a:t>Disease Outbreaks</a:t>
            </a:r>
          </a:p>
          <a:p>
            <a:r>
              <a:rPr lang="en-US" dirty="0" smtClean="0"/>
              <a:t>Accidents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60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Planning must be supported by leadership</a:t>
            </a:r>
          </a:p>
          <a:p>
            <a:r>
              <a:rPr lang="en-US" dirty="0" smtClean="0"/>
              <a:t>Planning uses assessment to customize plans to your building.  The unique outline. Layout, and resources to your building</a:t>
            </a:r>
          </a:p>
          <a:p>
            <a:r>
              <a:rPr lang="en-US" dirty="0" smtClean="0"/>
              <a:t>Planning considers ALL threats and Hazards</a:t>
            </a:r>
          </a:p>
          <a:p>
            <a:r>
              <a:rPr lang="en-US" dirty="0" smtClean="0"/>
              <a:t>Planning for the entire school population (disabilities)</a:t>
            </a:r>
          </a:p>
          <a:p>
            <a:r>
              <a:rPr lang="en-US" dirty="0" smtClean="0"/>
              <a:t>Planning for ALL times and field trips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7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an EOP – Emergency Operations Plan with your community partners (police and fire)</a:t>
            </a:r>
          </a:p>
          <a:p>
            <a:r>
              <a:rPr lang="en-US" dirty="0" smtClean="0"/>
              <a:t>Identify Hazards</a:t>
            </a:r>
          </a:p>
          <a:p>
            <a:r>
              <a:rPr lang="en-US" dirty="0" smtClean="0"/>
              <a:t>Goals  - Indicate a desired outcome</a:t>
            </a:r>
          </a:p>
          <a:p>
            <a:pPr lvl="1"/>
            <a:r>
              <a:rPr lang="en-US" dirty="0" smtClean="0"/>
              <a:t>Before – Prevent a Fire </a:t>
            </a:r>
          </a:p>
          <a:p>
            <a:pPr lvl="1"/>
            <a:r>
              <a:rPr lang="en-US" dirty="0" smtClean="0"/>
              <a:t>During – Protect persons from injury</a:t>
            </a:r>
          </a:p>
          <a:p>
            <a:pPr lvl="1"/>
            <a:r>
              <a:rPr lang="en-US" dirty="0" smtClean="0"/>
              <a:t>After – Provide Medical Attention</a:t>
            </a:r>
          </a:p>
          <a:p>
            <a:r>
              <a:rPr lang="en-US" dirty="0" smtClean="0"/>
              <a:t>Objectives – Specific, Measurable actions to achieve goals such as provide training and proper storage of equipment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9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has the authority to activate the plan</a:t>
            </a:r>
          </a:p>
          <a:p>
            <a:r>
              <a:rPr lang="en-US" dirty="0" smtClean="0"/>
              <a:t>Who is contacted based on the plan</a:t>
            </a:r>
          </a:p>
          <a:p>
            <a:pPr lvl="1"/>
            <a:r>
              <a:rPr lang="en-US" dirty="0" smtClean="0"/>
              <a:t>Police</a:t>
            </a:r>
          </a:p>
          <a:p>
            <a:pPr lvl="1"/>
            <a:r>
              <a:rPr lang="en-US" dirty="0" smtClean="0"/>
              <a:t>Fire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Health Department</a:t>
            </a:r>
          </a:p>
          <a:p>
            <a:pPr lvl="1"/>
            <a:r>
              <a:rPr lang="en-US" dirty="0" smtClean="0"/>
              <a:t>Other Schools in District</a:t>
            </a:r>
          </a:p>
          <a:p>
            <a:r>
              <a:rPr lang="en-US" dirty="0" smtClean="0"/>
              <a:t>Actions taken before, during, after</a:t>
            </a:r>
          </a:p>
          <a:p>
            <a:pPr lvl="1"/>
            <a:r>
              <a:rPr lang="en-US" dirty="0" smtClean="0"/>
              <a:t>Prevent, Protect, Mitigate</a:t>
            </a:r>
          </a:p>
          <a:p>
            <a:pPr lvl="1"/>
            <a:r>
              <a:rPr lang="en-US" dirty="0" smtClean="0"/>
              <a:t>Respond and minimize impact on life and property</a:t>
            </a:r>
          </a:p>
          <a:p>
            <a:pPr lvl="1"/>
            <a:r>
              <a:rPr lang="en-US" dirty="0" smtClean="0"/>
              <a:t>Recover after emergency </a:t>
            </a:r>
          </a:p>
          <a:p>
            <a:pPr marL="27432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Organization  -School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 the roles and responsibilities</a:t>
            </a:r>
          </a:p>
          <a:p>
            <a:pPr lvl="1"/>
            <a:r>
              <a:rPr lang="en-US" dirty="0" smtClean="0"/>
              <a:t>Administrators</a:t>
            </a:r>
          </a:p>
          <a:p>
            <a:pPr lvl="1"/>
            <a:r>
              <a:rPr lang="en-US" dirty="0" smtClean="0"/>
              <a:t>Principal</a:t>
            </a:r>
          </a:p>
          <a:p>
            <a:pPr lvl="1"/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Instructional Aides</a:t>
            </a:r>
          </a:p>
          <a:p>
            <a:pPr lvl="1"/>
            <a:r>
              <a:rPr lang="en-US" dirty="0" smtClean="0"/>
              <a:t>Counselors</a:t>
            </a:r>
          </a:p>
          <a:p>
            <a:pPr lvl="1"/>
            <a:r>
              <a:rPr lang="en-US" dirty="0" smtClean="0"/>
              <a:t>Social Workers</a:t>
            </a:r>
          </a:p>
          <a:p>
            <a:pPr lvl="1"/>
            <a:r>
              <a:rPr lang="en-US" dirty="0" smtClean="0"/>
              <a:t>Nurse</a:t>
            </a:r>
          </a:p>
          <a:p>
            <a:pPr lvl="1"/>
            <a:r>
              <a:rPr lang="en-US" dirty="0" smtClean="0"/>
              <a:t>Maintenance Staff</a:t>
            </a:r>
          </a:p>
          <a:p>
            <a:pPr lvl="1"/>
            <a:r>
              <a:rPr lang="en-US" dirty="0" smtClean="0"/>
              <a:t>SRO</a:t>
            </a:r>
          </a:p>
          <a:p>
            <a:pPr lvl="1"/>
            <a:r>
              <a:rPr lang="en-US" dirty="0" smtClean="0"/>
              <a:t>Parents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</a:p>
          <a:p>
            <a:r>
              <a:rPr lang="en-US" dirty="0" smtClean="0"/>
              <a:t>Administrator</a:t>
            </a:r>
          </a:p>
          <a:p>
            <a:r>
              <a:rPr lang="en-US" dirty="0" smtClean="0"/>
              <a:t>Principal</a:t>
            </a:r>
          </a:p>
          <a:p>
            <a:r>
              <a:rPr lang="en-US" dirty="0" smtClean="0"/>
              <a:t>Social Workers</a:t>
            </a:r>
          </a:p>
          <a:p>
            <a:r>
              <a:rPr lang="en-US" dirty="0" smtClean="0"/>
              <a:t>Teachers</a:t>
            </a:r>
          </a:p>
          <a:p>
            <a:pPr lvl="1"/>
            <a:r>
              <a:rPr lang="en-US" dirty="0" smtClean="0"/>
              <a:t>Direct students to inside / outside assembly areas</a:t>
            </a:r>
          </a:p>
          <a:p>
            <a:pPr lvl="1"/>
            <a:r>
              <a:rPr lang="en-US" dirty="0" smtClean="0"/>
              <a:t>Account for students</a:t>
            </a:r>
          </a:p>
          <a:p>
            <a:pPr lvl="1"/>
            <a:r>
              <a:rPr lang="en-US" dirty="0" smtClean="0"/>
              <a:t>Report missing</a:t>
            </a:r>
          </a:p>
          <a:p>
            <a:pPr lvl="1"/>
            <a:r>
              <a:rPr lang="en-US" dirty="0" smtClean="0"/>
              <a:t>Obtain and direct to first aid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and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support the plan, critical training and </a:t>
            </a:r>
            <a:r>
              <a:rPr lang="en-US" dirty="0" err="1" smtClean="0"/>
              <a:t>excerises</a:t>
            </a:r>
            <a:r>
              <a:rPr lang="en-US" dirty="0" smtClean="0"/>
              <a:t> should be practiced.</a:t>
            </a:r>
          </a:p>
          <a:p>
            <a:r>
              <a:rPr lang="en-US" dirty="0" smtClean="0"/>
              <a:t>Training ensures that staff, students, faculty, and parents understand roles, responsibilities, and expectations. </a:t>
            </a:r>
          </a:p>
          <a:p>
            <a:r>
              <a:rPr lang="en-US" dirty="0" smtClean="0"/>
              <a:t>What is the frequency of exercises?</a:t>
            </a:r>
          </a:p>
          <a:p>
            <a:r>
              <a:rPr lang="en-US" dirty="0" smtClean="0"/>
              <a:t> Does your district or municipality mandate training</a:t>
            </a:r>
          </a:p>
          <a:p>
            <a:r>
              <a:rPr lang="en-US" dirty="0" smtClean="0"/>
              <a:t>Basic Fire, Shelter in Place, Tornado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0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Evacuation – How to safely move students</a:t>
            </a:r>
          </a:p>
          <a:p>
            <a:pPr lvl="1"/>
            <a:r>
              <a:rPr lang="en-US" dirty="0" smtClean="0"/>
              <a:t>To designated areas</a:t>
            </a:r>
          </a:p>
          <a:p>
            <a:pPr lvl="1"/>
            <a:r>
              <a:rPr lang="en-US" dirty="0" smtClean="0"/>
              <a:t>When the route is unusable</a:t>
            </a:r>
          </a:p>
          <a:p>
            <a:pPr lvl="1"/>
            <a:r>
              <a:rPr lang="en-US" dirty="0" smtClean="0"/>
              <a:t>When students are not with a teacher or staff member</a:t>
            </a:r>
          </a:p>
          <a:p>
            <a:pPr lvl="1"/>
            <a:r>
              <a:rPr lang="en-US" dirty="0" smtClean="0"/>
              <a:t>Students with disabilities</a:t>
            </a:r>
          </a:p>
          <a:p>
            <a:r>
              <a:rPr lang="en-US" dirty="0" smtClean="0"/>
              <a:t>Lockdown – Threat in / around school</a:t>
            </a:r>
          </a:p>
          <a:p>
            <a:pPr lvl="1"/>
            <a:r>
              <a:rPr lang="en-US" dirty="0" smtClean="0"/>
              <a:t>How to lock doors OR when not safe to do so</a:t>
            </a:r>
          </a:p>
          <a:p>
            <a:pPr lvl="1"/>
            <a:r>
              <a:rPr lang="en-US" dirty="0" smtClean="0"/>
              <a:t>How does a particular classroom impact a lockdown</a:t>
            </a:r>
          </a:p>
          <a:p>
            <a:pPr lvl="1"/>
            <a:r>
              <a:rPr lang="en-US" dirty="0" smtClean="0"/>
              <a:t>Variations of a lockdown – Hard / Soft</a:t>
            </a:r>
          </a:p>
          <a:p>
            <a:pPr lvl="2"/>
            <a:r>
              <a:rPr lang="en-US" dirty="0" smtClean="0"/>
              <a:t>Soft visitors are closely monitored but all activities remain normal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7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Shelter in Place – Safer inside than outside for an extended period of time</a:t>
            </a:r>
          </a:p>
          <a:p>
            <a:r>
              <a:rPr lang="en-US" dirty="0" smtClean="0"/>
              <a:t>Do rooms need to be sealed from chemical or biological threat or issue</a:t>
            </a:r>
          </a:p>
          <a:p>
            <a:r>
              <a:rPr lang="en-US" dirty="0" smtClean="0"/>
              <a:t>Weather shelter considerations</a:t>
            </a:r>
          </a:p>
          <a:p>
            <a:r>
              <a:rPr lang="en-US" dirty="0" smtClean="0"/>
              <a:t>Supplies needed </a:t>
            </a:r>
          </a:p>
          <a:p>
            <a:r>
              <a:rPr lang="en-US" dirty="0" smtClean="0"/>
              <a:t>Need to move again or integration of safe rooms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51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Incident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Standardized, on-scene, ALL-hazard incident management concept</a:t>
            </a:r>
          </a:p>
          <a:p>
            <a:r>
              <a:rPr lang="en-US" dirty="0" smtClean="0"/>
              <a:t>Allows users to adopt an integrated organizational structure to match the complexities and demands of a single or multiple incidents without being hindered by jurisdictional boundaries</a:t>
            </a:r>
          </a:p>
          <a:p>
            <a:r>
              <a:rPr lang="en-US" dirty="0" smtClean="0"/>
              <a:t>Structure:</a:t>
            </a:r>
          </a:p>
          <a:p>
            <a:pPr lvl="1"/>
            <a:r>
              <a:rPr lang="en-US" dirty="0" smtClean="0"/>
              <a:t>Incident Commander</a:t>
            </a:r>
          </a:p>
          <a:p>
            <a:pPr lvl="1"/>
            <a:r>
              <a:rPr lang="en-US" dirty="0" smtClean="0"/>
              <a:t>Safety Officer</a:t>
            </a:r>
          </a:p>
          <a:p>
            <a:pPr lvl="1"/>
            <a:r>
              <a:rPr lang="en-US" dirty="0" smtClean="0"/>
              <a:t>Logistics Officer</a:t>
            </a:r>
          </a:p>
          <a:p>
            <a:pPr lvl="1"/>
            <a:r>
              <a:rPr lang="en-US" dirty="0" smtClean="0"/>
              <a:t>Planning Officer</a:t>
            </a:r>
          </a:p>
          <a:p>
            <a:pPr lvl="1"/>
            <a:r>
              <a:rPr lang="en-US" dirty="0" smtClean="0"/>
              <a:t>Information Officer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Accounting for All Persons</a:t>
            </a:r>
          </a:p>
          <a:p>
            <a:pPr lvl="1"/>
            <a:r>
              <a:rPr lang="en-US" dirty="0" smtClean="0"/>
              <a:t>How to determine who is in attendance at the assembly</a:t>
            </a:r>
          </a:p>
          <a:p>
            <a:pPr lvl="1"/>
            <a:r>
              <a:rPr lang="en-US" dirty="0" smtClean="0"/>
              <a:t>What to do when a student, staff, guest, is not located</a:t>
            </a:r>
          </a:p>
          <a:p>
            <a:pPr lvl="1"/>
            <a:r>
              <a:rPr lang="en-US" dirty="0" smtClean="0"/>
              <a:t>Who reports to assembly supervisor</a:t>
            </a:r>
          </a:p>
          <a:p>
            <a:pPr lvl="1"/>
            <a:r>
              <a:rPr lang="en-US" dirty="0" smtClean="0"/>
              <a:t>Who / How determines and announces when students will be dismissed or released </a:t>
            </a:r>
          </a:p>
          <a:p>
            <a:r>
              <a:rPr lang="en-US" dirty="0" smtClean="0"/>
              <a:t>Communications / Warning</a:t>
            </a:r>
          </a:p>
          <a:p>
            <a:pPr lvl="1"/>
            <a:r>
              <a:rPr lang="en-US" dirty="0" smtClean="0"/>
              <a:t>Radio and School broadcast system</a:t>
            </a:r>
          </a:p>
          <a:p>
            <a:pPr lvl="1"/>
            <a:r>
              <a:rPr lang="en-US" dirty="0" smtClean="0"/>
              <a:t>Can staff operate</a:t>
            </a:r>
          </a:p>
          <a:p>
            <a:pPr lvl="1"/>
            <a:r>
              <a:rPr lang="en-US" dirty="0" smtClean="0"/>
              <a:t>Contact authorities</a:t>
            </a:r>
          </a:p>
          <a:p>
            <a:pPr lvl="1"/>
            <a:r>
              <a:rPr lang="en-US" dirty="0" smtClean="0"/>
              <a:t>Media </a:t>
            </a:r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5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Family Reunification</a:t>
            </a:r>
          </a:p>
          <a:p>
            <a:pPr lvl="1"/>
            <a:r>
              <a:rPr lang="en-US" dirty="0" smtClean="0"/>
              <a:t>How to inform families in advance and describe their roles</a:t>
            </a:r>
          </a:p>
          <a:p>
            <a:pPr lvl="1"/>
            <a:r>
              <a:rPr lang="en-US" dirty="0" smtClean="0"/>
              <a:t>Who is authorized to take custody of a student</a:t>
            </a:r>
          </a:p>
          <a:p>
            <a:pPr lvl="1"/>
            <a:r>
              <a:rPr lang="en-US" dirty="0" smtClean="0"/>
              <a:t>Parent check-in / check out procedures</a:t>
            </a:r>
          </a:p>
          <a:p>
            <a:pPr lvl="1"/>
            <a:r>
              <a:rPr lang="en-US" dirty="0" smtClean="0"/>
              <a:t>Students who leave on their own</a:t>
            </a:r>
          </a:p>
          <a:p>
            <a:pPr lvl="1"/>
            <a:r>
              <a:rPr lang="en-US" dirty="0" smtClean="0"/>
              <a:t>Technology rules</a:t>
            </a:r>
          </a:p>
          <a:p>
            <a:pPr lvl="1"/>
            <a:r>
              <a:rPr lang="en-US" dirty="0" smtClean="0"/>
              <a:t>Language barriers</a:t>
            </a:r>
          </a:p>
          <a:p>
            <a:pPr lvl="1"/>
            <a:r>
              <a:rPr lang="en-US" dirty="0" smtClean="0"/>
              <a:t>Do you have a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of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After a real event or exercise</a:t>
            </a:r>
          </a:p>
          <a:p>
            <a:pPr lvl="1"/>
            <a:r>
              <a:rPr lang="en-US" dirty="0" smtClean="0"/>
              <a:t>Did the plan work</a:t>
            </a:r>
          </a:p>
          <a:p>
            <a:pPr lvl="1"/>
            <a:r>
              <a:rPr lang="en-US" dirty="0" smtClean="0"/>
              <a:t>What can be changed or modified</a:t>
            </a:r>
          </a:p>
          <a:p>
            <a:pPr lvl="1"/>
            <a:r>
              <a:rPr lang="en-US" dirty="0" smtClean="0"/>
              <a:t>Who needs to be “re-assigned”</a:t>
            </a:r>
          </a:p>
          <a:p>
            <a:pPr lvl="1"/>
            <a:r>
              <a:rPr lang="en-US" dirty="0" smtClean="0"/>
              <a:t>Did that exit work?</a:t>
            </a:r>
          </a:p>
          <a:p>
            <a:pPr lvl="1"/>
            <a:r>
              <a:rPr lang="en-US" dirty="0" smtClean="0"/>
              <a:t>Was that area safe?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2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ICS – UGH!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Support for all types of emergencies</a:t>
            </a:r>
          </a:p>
          <a:p>
            <a:r>
              <a:rPr lang="en-US" dirty="0" smtClean="0"/>
              <a:t>Management of resources</a:t>
            </a:r>
          </a:p>
          <a:p>
            <a:r>
              <a:rPr lang="en-US" dirty="0" smtClean="0"/>
              <a:t>Policies and Procedures that exist outside the plan</a:t>
            </a:r>
          </a:p>
          <a:p>
            <a:pPr lvl="1"/>
            <a:r>
              <a:rPr lang="en-US" dirty="0" smtClean="0"/>
              <a:t>Identify administrative controls – budget and expenditures</a:t>
            </a:r>
          </a:p>
          <a:p>
            <a:pPr lvl="1"/>
            <a:r>
              <a:rPr lang="en-US" dirty="0" smtClean="0"/>
              <a:t>Maintain accurate logs of actions – activities</a:t>
            </a:r>
          </a:p>
          <a:p>
            <a:pPr lvl="1"/>
            <a:r>
              <a:rPr lang="en-US" dirty="0" smtClean="0"/>
              <a:t>How are vital records preserved</a:t>
            </a:r>
          </a:p>
          <a:p>
            <a:pPr lvl="1"/>
            <a:r>
              <a:rPr lang="en-US" dirty="0" smtClean="0"/>
              <a:t>Policy for keeping financial records, tracking resources needs or use, acquiring resources, and future compensation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7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Academic Recovery (back to school)</a:t>
            </a:r>
          </a:p>
          <a:p>
            <a:r>
              <a:rPr lang="en-US" dirty="0" smtClean="0"/>
              <a:t>Physical Recovery (assets, utility, insurance)</a:t>
            </a:r>
          </a:p>
          <a:p>
            <a:r>
              <a:rPr lang="en-US" dirty="0" smtClean="0"/>
              <a:t>Fiscal Recovery (gov’t relief, payroll, insurance)</a:t>
            </a:r>
          </a:p>
          <a:p>
            <a:r>
              <a:rPr lang="en-US" dirty="0" smtClean="0"/>
              <a:t>Psychological and Emotional Recovery</a:t>
            </a:r>
          </a:p>
          <a:p>
            <a:pPr lvl="1"/>
            <a:r>
              <a:rPr lang="en-US" dirty="0" smtClean="0"/>
              <a:t>Team leader</a:t>
            </a:r>
          </a:p>
          <a:p>
            <a:pPr lvl="1"/>
            <a:r>
              <a:rPr lang="en-US" dirty="0" smtClean="0"/>
              <a:t>Counseling</a:t>
            </a:r>
          </a:p>
          <a:p>
            <a:pPr lvl="1"/>
            <a:r>
              <a:rPr lang="en-US" dirty="0" smtClean="0"/>
              <a:t>Psychological First Aide</a:t>
            </a:r>
          </a:p>
          <a:p>
            <a:pPr lvl="1"/>
            <a:r>
              <a:rPr lang="en-US" dirty="0" smtClean="0"/>
              <a:t>Short – Long term</a:t>
            </a:r>
          </a:p>
          <a:p>
            <a:pPr lvl="1"/>
            <a:r>
              <a:rPr lang="en-US" dirty="0" smtClean="0"/>
              <a:t>Commemorations, memorial activity, markers, statues</a:t>
            </a:r>
          </a:p>
          <a:p>
            <a:r>
              <a:rPr lang="en-US" dirty="0" smtClean="0"/>
              <a:t>Readiness and Emergency Management for Schools</a:t>
            </a:r>
          </a:p>
          <a:p>
            <a:r>
              <a:rPr lang="en-US" dirty="0" smtClean="0"/>
              <a:t>Rems.ed.gov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51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management best practices to ensure:</a:t>
            </a:r>
          </a:p>
          <a:p>
            <a:pPr lvl="1"/>
            <a:r>
              <a:rPr lang="en-US" dirty="0" smtClean="0"/>
              <a:t>The safety of responders and others</a:t>
            </a:r>
          </a:p>
          <a:p>
            <a:pPr lvl="1"/>
            <a:r>
              <a:rPr lang="en-US" dirty="0" smtClean="0"/>
              <a:t>The achievement of tactical objectives</a:t>
            </a:r>
          </a:p>
          <a:p>
            <a:pPr lvl="1"/>
            <a:r>
              <a:rPr lang="en-US" dirty="0" smtClean="0"/>
              <a:t>The efficient use of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4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Meets the needs of incidents of any kind or size</a:t>
            </a:r>
          </a:p>
          <a:p>
            <a:r>
              <a:rPr lang="en-US" dirty="0" smtClean="0"/>
              <a:t>Allows personnel from a variety of agencies to meld rapidly into a common management structure </a:t>
            </a:r>
          </a:p>
          <a:p>
            <a:r>
              <a:rPr lang="en-US" dirty="0" smtClean="0"/>
              <a:t>Provides logistical and administrative support to operational staff</a:t>
            </a:r>
          </a:p>
          <a:p>
            <a:r>
              <a:rPr lang="en-US" dirty="0" smtClean="0"/>
              <a:t>Is </a:t>
            </a:r>
            <a:r>
              <a:rPr lang="en-US" i="1" u="sng" dirty="0" smtClean="0"/>
              <a:t>COST EFFECTIVE </a:t>
            </a:r>
            <a:r>
              <a:rPr lang="en-US" dirty="0" smtClean="0"/>
              <a:t>by avoiding duplication of efforts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8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Features of 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Common Terminology – Language</a:t>
            </a:r>
          </a:p>
          <a:p>
            <a:r>
              <a:rPr lang="en-US" dirty="0" smtClean="0"/>
              <a:t>Modular Organization</a:t>
            </a:r>
          </a:p>
          <a:p>
            <a:r>
              <a:rPr lang="en-US" dirty="0" smtClean="0"/>
              <a:t>Management by Objectives</a:t>
            </a:r>
          </a:p>
          <a:p>
            <a:r>
              <a:rPr lang="en-US" dirty="0" smtClean="0"/>
              <a:t>Reliance on an Incident Action Plan (IAP)</a:t>
            </a:r>
          </a:p>
          <a:p>
            <a:r>
              <a:rPr lang="en-US" dirty="0" smtClean="0"/>
              <a:t>Chain of Command and unity of command</a:t>
            </a:r>
          </a:p>
          <a:p>
            <a:r>
              <a:rPr lang="en-US" dirty="0" smtClean="0"/>
              <a:t>Unified Command</a:t>
            </a:r>
          </a:p>
          <a:p>
            <a:r>
              <a:rPr lang="en-US" dirty="0" smtClean="0"/>
              <a:t>Manageable Span of  Control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Designated incident locations and facilities</a:t>
            </a:r>
          </a:p>
          <a:p>
            <a:r>
              <a:rPr lang="en-US" dirty="0" smtClean="0"/>
              <a:t>Resource management </a:t>
            </a:r>
          </a:p>
          <a:p>
            <a:r>
              <a:rPr lang="en-US" dirty="0" smtClean="0"/>
              <a:t>Information and Intelligence management</a:t>
            </a:r>
          </a:p>
          <a:p>
            <a:r>
              <a:rPr lang="en-US" dirty="0" smtClean="0"/>
              <a:t>Integrated communications</a:t>
            </a:r>
          </a:p>
          <a:p>
            <a:r>
              <a:rPr lang="en-US" dirty="0" smtClean="0"/>
              <a:t>Transfer of Command</a:t>
            </a:r>
          </a:p>
          <a:p>
            <a:r>
              <a:rPr lang="en-US" dirty="0" smtClean="0"/>
              <a:t>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1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common terminology to define</a:t>
            </a:r>
          </a:p>
          <a:p>
            <a:pPr lvl="1"/>
            <a:r>
              <a:rPr lang="en-US" dirty="0" smtClean="0"/>
              <a:t>Organizational functions</a:t>
            </a:r>
          </a:p>
          <a:p>
            <a:pPr lvl="1"/>
            <a:r>
              <a:rPr lang="en-US" dirty="0" smtClean="0"/>
              <a:t>Incident facilities</a:t>
            </a:r>
          </a:p>
          <a:p>
            <a:pPr lvl="1"/>
            <a:r>
              <a:rPr lang="en-US" dirty="0" smtClean="0"/>
              <a:t>Resource descriptions</a:t>
            </a:r>
          </a:p>
          <a:p>
            <a:pPr lvl="1"/>
            <a:r>
              <a:rPr lang="en-US" dirty="0" smtClean="0"/>
              <a:t>Position titles</a:t>
            </a:r>
          </a:p>
          <a:p>
            <a:pPr lvl="1"/>
            <a:r>
              <a:rPr lang="en-US" dirty="0" smtClean="0"/>
              <a:t>Communications should be in plain English or clear text</a:t>
            </a:r>
          </a:p>
          <a:p>
            <a:pPr lvl="1"/>
            <a:r>
              <a:rPr lang="en-US" dirty="0" smtClean="0"/>
              <a:t>Cannot use radio codes, agency specific codes, or police / fire jargon</a:t>
            </a:r>
          </a:p>
          <a:p>
            <a:pPr lvl="1"/>
            <a:r>
              <a:rPr lang="en-US" dirty="0" smtClean="0"/>
              <a:t>What if a police situation and only officers there, can’t we use our jargon?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0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Lincoln 1, we have a 10-37 that requires a code 2 response</a:t>
            </a:r>
          </a:p>
          <a:p>
            <a:endParaRPr lang="en-US" dirty="0"/>
          </a:p>
          <a:p>
            <a:r>
              <a:rPr lang="en-US" dirty="0" smtClean="0"/>
              <a:t>How about:</a:t>
            </a:r>
          </a:p>
          <a:p>
            <a:r>
              <a:rPr lang="en-US" dirty="0" smtClean="0"/>
              <a:t>This is Unit Lincoln 1, the flood waters are rising and we need additional resources for sandbagging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417</TotalTime>
  <Words>1383</Words>
  <Application>Microsoft Office PowerPoint</Application>
  <PresentationFormat>On-screen Show (4:3)</PresentationFormat>
  <Paragraphs>261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Civic</vt:lpstr>
      <vt:lpstr>ICS: The Incident Command System</vt:lpstr>
      <vt:lpstr>Current Trends</vt:lpstr>
      <vt:lpstr>What is Incident Command</vt:lpstr>
      <vt:lpstr>Purpose</vt:lpstr>
      <vt:lpstr>Benefits</vt:lpstr>
      <vt:lpstr>Basic Features of ICS</vt:lpstr>
      <vt:lpstr>Additional Features</vt:lpstr>
      <vt:lpstr>Common Terminology</vt:lpstr>
      <vt:lpstr>Huh?</vt:lpstr>
      <vt:lpstr>ICS Model</vt:lpstr>
      <vt:lpstr>Objectives</vt:lpstr>
      <vt:lpstr>How Do We Meet That </vt:lpstr>
      <vt:lpstr>Elements of a IAP</vt:lpstr>
      <vt:lpstr>Chain of Command</vt:lpstr>
      <vt:lpstr>Manageable Span of Control</vt:lpstr>
      <vt:lpstr>Incident Facilities </vt:lpstr>
      <vt:lpstr>Incident Command</vt:lpstr>
      <vt:lpstr>Other Staff as Necessary</vt:lpstr>
      <vt:lpstr>Command Posts</vt:lpstr>
      <vt:lpstr>Incidents for Police / Fire</vt:lpstr>
      <vt:lpstr>School Plans</vt:lpstr>
      <vt:lpstr>Planning</vt:lpstr>
      <vt:lpstr>Process</vt:lpstr>
      <vt:lpstr>Operations</vt:lpstr>
      <vt:lpstr>ICS Organization  -School</vt:lpstr>
      <vt:lpstr>Example</vt:lpstr>
      <vt:lpstr>Training and Exercises</vt:lpstr>
      <vt:lpstr>Training</vt:lpstr>
      <vt:lpstr>Training</vt:lpstr>
      <vt:lpstr>Training</vt:lpstr>
      <vt:lpstr>Those Parents</vt:lpstr>
      <vt:lpstr>Maintenance of Plan</vt:lpstr>
      <vt:lpstr>Back to ICS – UGH!</vt:lpstr>
      <vt:lpstr>Recovery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ICS: The Incident Command System</dc:title>
  <dc:creator>Deploy</dc:creator>
  <cp:lastModifiedBy>Deploy</cp:lastModifiedBy>
  <cp:revision>17</cp:revision>
  <dcterms:created xsi:type="dcterms:W3CDTF">2018-03-26T14:25:17Z</dcterms:created>
  <dcterms:modified xsi:type="dcterms:W3CDTF">2018-03-29T15:04:38Z</dcterms:modified>
</cp:coreProperties>
</file>