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2"/>
  </p:notesMasterIdLst>
  <p:sldIdLst>
    <p:sldId id="256" r:id="rId2"/>
    <p:sldId id="296" r:id="rId3"/>
    <p:sldId id="258" r:id="rId4"/>
    <p:sldId id="257" r:id="rId5"/>
    <p:sldId id="278" r:id="rId6"/>
    <p:sldId id="259" r:id="rId7"/>
    <p:sldId id="260" r:id="rId8"/>
    <p:sldId id="261" r:id="rId9"/>
    <p:sldId id="279" r:id="rId10"/>
    <p:sldId id="262" r:id="rId11"/>
    <p:sldId id="263" r:id="rId12"/>
    <p:sldId id="285" r:id="rId13"/>
    <p:sldId id="286" r:id="rId14"/>
    <p:sldId id="280" r:id="rId15"/>
    <p:sldId id="264" r:id="rId16"/>
    <p:sldId id="265" r:id="rId17"/>
    <p:sldId id="266" r:id="rId18"/>
    <p:sldId id="295" r:id="rId19"/>
    <p:sldId id="283" r:id="rId20"/>
    <p:sldId id="276" r:id="rId21"/>
    <p:sldId id="277" r:id="rId22"/>
    <p:sldId id="284" r:id="rId23"/>
    <p:sldId id="267" r:id="rId24"/>
    <p:sldId id="268" r:id="rId25"/>
    <p:sldId id="269" r:id="rId26"/>
    <p:sldId id="270" r:id="rId27"/>
    <p:sldId id="271" r:id="rId28"/>
    <p:sldId id="272" r:id="rId29"/>
    <p:sldId id="273" r:id="rId30"/>
    <p:sldId id="274" r:id="rId31"/>
    <p:sldId id="275" r:id="rId32"/>
    <p:sldId id="288" r:id="rId33"/>
    <p:sldId id="287" r:id="rId34"/>
    <p:sldId id="289" r:id="rId35"/>
    <p:sldId id="290" r:id="rId36"/>
    <p:sldId id="291" r:id="rId37"/>
    <p:sldId id="292" r:id="rId38"/>
    <p:sldId id="294" r:id="rId39"/>
    <p:sldId id="298" r:id="rId40"/>
    <p:sldId id="297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D5ECD2-4F36-48FC-A986-E94547B43200}" type="doc">
      <dgm:prSet loTypeId="urn:microsoft.com/office/officeart/2011/layout/InterconnectedBlockProcess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51C02A-1DD1-46E0-BBAA-9FF832FDC225}">
      <dgm:prSet phldrT="[Text]"/>
      <dgm:spPr/>
      <dgm:t>
        <a:bodyPr/>
        <a:lstStyle/>
        <a:p>
          <a:r>
            <a:rPr lang="en-US" dirty="0"/>
            <a:t>Dysfunctional</a:t>
          </a:r>
        </a:p>
      </dgm:t>
    </dgm:pt>
    <dgm:pt modelId="{06283DD6-EE41-41DF-ADF0-D394DAD676FD}" type="parTrans" cxnId="{719D249D-8DC0-4CAA-960C-5A7B583EE2AA}">
      <dgm:prSet/>
      <dgm:spPr/>
      <dgm:t>
        <a:bodyPr/>
        <a:lstStyle/>
        <a:p>
          <a:endParaRPr lang="en-US"/>
        </a:p>
      </dgm:t>
    </dgm:pt>
    <dgm:pt modelId="{3C325CB3-AE70-4D7E-BF50-0601BF7940D0}" type="sibTrans" cxnId="{719D249D-8DC0-4CAA-960C-5A7B583EE2AA}">
      <dgm:prSet/>
      <dgm:spPr/>
      <dgm:t>
        <a:bodyPr/>
        <a:lstStyle/>
        <a:p>
          <a:endParaRPr lang="en-US"/>
        </a:p>
      </dgm:t>
    </dgm:pt>
    <dgm:pt modelId="{9B5C6EBC-B889-4AB0-8368-028D2B1E42EF}">
      <dgm:prSet phldrT="[Text]" custT="1"/>
      <dgm:spPr/>
      <dgm:t>
        <a:bodyPr/>
        <a:lstStyle/>
        <a:p>
          <a:r>
            <a:rPr lang="en-US" sz="2000" dirty="0"/>
            <a:t>Conflict</a:t>
          </a:r>
        </a:p>
        <a:p>
          <a:r>
            <a:rPr lang="en-US" sz="2000" dirty="0"/>
            <a:t>Disengaged</a:t>
          </a:r>
        </a:p>
      </dgm:t>
    </dgm:pt>
    <dgm:pt modelId="{CCC3E298-F4A4-49D8-AE49-88AF16DB9F0D}" type="parTrans" cxnId="{545A4A6E-A716-49CA-A862-1F78EE4DF980}">
      <dgm:prSet/>
      <dgm:spPr/>
      <dgm:t>
        <a:bodyPr/>
        <a:lstStyle/>
        <a:p>
          <a:endParaRPr lang="en-US"/>
        </a:p>
      </dgm:t>
    </dgm:pt>
    <dgm:pt modelId="{E7F2F09F-71A9-45D0-92F1-C5865BB87AC7}" type="sibTrans" cxnId="{545A4A6E-A716-49CA-A862-1F78EE4DF980}">
      <dgm:prSet/>
      <dgm:spPr/>
      <dgm:t>
        <a:bodyPr/>
        <a:lstStyle/>
        <a:p>
          <a:endParaRPr lang="en-US"/>
        </a:p>
      </dgm:t>
    </dgm:pt>
    <dgm:pt modelId="{DDC984C1-ABBC-46AE-8D8A-DAB6A047FAF3}">
      <dgm:prSet phldrT="[Text]"/>
      <dgm:spPr/>
      <dgm:t>
        <a:bodyPr/>
        <a:lstStyle/>
        <a:p>
          <a:r>
            <a:rPr lang="en-US" dirty="0"/>
            <a:t>Functional</a:t>
          </a:r>
        </a:p>
      </dgm:t>
    </dgm:pt>
    <dgm:pt modelId="{A701AFA4-34AC-4D2D-997C-43F210997D64}" type="parTrans" cxnId="{81301325-FB98-4182-ACBC-8D4A36D2DF71}">
      <dgm:prSet/>
      <dgm:spPr/>
      <dgm:t>
        <a:bodyPr/>
        <a:lstStyle/>
        <a:p>
          <a:endParaRPr lang="en-US"/>
        </a:p>
      </dgm:t>
    </dgm:pt>
    <dgm:pt modelId="{9D5DB4FD-FDDF-4AF0-87F7-C2318F5F0D5B}" type="sibTrans" cxnId="{81301325-FB98-4182-ACBC-8D4A36D2DF71}">
      <dgm:prSet/>
      <dgm:spPr/>
      <dgm:t>
        <a:bodyPr/>
        <a:lstStyle/>
        <a:p>
          <a:endParaRPr lang="en-US"/>
        </a:p>
      </dgm:t>
    </dgm:pt>
    <dgm:pt modelId="{71421B3D-67E1-4530-B15C-331F8E3F018E}">
      <dgm:prSet phldrT="[Text]" custT="1"/>
      <dgm:spPr/>
      <dgm:t>
        <a:bodyPr/>
        <a:lstStyle/>
        <a:p>
          <a:r>
            <a:rPr lang="en-US" sz="2000" dirty="0"/>
            <a:t>No real consequence</a:t>
          </a:r>
        </a:p>
      </dgm:t>
    </dgm:pt>
    <dgm:pt modelId="{89E29DD4-3E6B-4561-9678-5A7AEEB50B93}" type="parTrans" cxnId="{7A8E15D6-6D33-403A-8AC4-7C9C4AA3260D}">
      <dgm:prSet/>
      <dgm:spPr/>
      <dgm:t>
        <a:bodyPr/>
        <a:lstStyle/>
        <a:p>
          <a:endParaRPr lang="en-US"/>
        </a:p>
      </dgm:t>
    </dgm:pt>
    <dgm:pt modelId="{0926CFB5-E54D-4E4C-A8C8-6CDF07AD199B}" type="sibTrans" cxnId="{7A8E15D6-6D33-403A-8AC4-7C9C4AA3260D}">
      <dgm:prSet/>
      <dgm:spPr/>
      <dgm:t>
        <a:bodyPr/>
        <a:lstStyle/>
        <a:p>
          <a:endParaRPr lang="en-US"/>
        </a:p>
      </dgm:t>
    </dgm:pt>
    <dgm:pt modelId="{8BB037A3-289C-4095-87F0-F22B3C584379}">
      <dgm:prSet phldrT="[Text]" custT="1"/>
      <dgm:spPr/>
      <dgm:t>
        <a:bodyPr/>
        <a:lstStyle/>
        <a:p>
          <a:r>
            <a:rPr lang="en-US" sz="2400" dirty="0"/>
            <a:t>Responsible</a:t>
          </a:r>
          <a:endParaRPr lang="en-US" sz="2000" dirty="0"/>
        </a:p>
      </dgm:t>
    </dgm:pt>
    <dgm:pt modelId="{57C5E84E-C208-4372-A8D0-103609C7190A}" type="parTrans" cxnId="{53105A95-5F06-460D-896F-0DFB91972669}">
      <dgm:prSet/>
      <dgm:spPr/>
      <dgm:t>
        <a:bodyPr/>
        <a:lstStyle/>
        <a:p>
          <a:endParaRPr lang="en-US"/>
        </a:p>
      </dgm:t>
    </dgm:pt>
    <dgm:pt modelId="{A9E853C0-5167-45D2-BC13-97F80E2D8F3E}" type="sibTrans" cxnId="{53105A95-5F06-460D-896F-0DFB91972669}">
      <dgm:prSet/>
      <dgm:spPr/>
      <dgm:t>
        <a:bodyPr/>
        <a:lstStyle/>
        <a:p>
          <a:endParaRPr lang="en-US"/>
        </a:p>
      </dgm:t>
    </dgm:pt>
    <dgm:pt modelId="{FFDB802D-3C60-4CC2-A156-34DC1845DF0A}">
      <dgm:prSet phldrT="[Text]"/>
      <dgm:spPr/>
      <dgm:t>
        <a:bodyPr/>
        <a:lstStyle/>
        <a:p>
          <a:r>
            <a:rPr lang="en-US" dirty="0"/>
            <a:t>Strategic, Plans, Fiscal</a:t>
          </a:r>
        </a:p>
      </dgm:t>
    </dgm:pt>
    <dgm:pt modelId="{4449B787-D3E9-4310-A96C-B7C412114532}" type="parTrans" cxnId="{DC12B56D-DC37-40AB-B76E-51AEAA3FAC8D}">
      <dgm:prSet/>
      <dgm:spPr/>
      <dgm:t>
        <a:bodyPr/>
        <a:lstStyle/>
        <a:p>
          <a:endParaRPr lang="en-US"/>
        </a:p>
      </dgm:t>
    </dgm:pt>
    <dgm:pt modelId="{3DD8BBDE-9D26-448A-A789-A77390521FA2}" type="sibTrans" cxnId="{DC12B56D-DC37-40AB-B76E-51AEAA3FAC8D}">
      <dgm:prSet/>
      <dgm:spPr/>
      <dgm:t>
        <a:bodyPr/>
        <a:lstStyle/>
        <a:p>
          <a:endParaRPr lang="en-US"/>
        </a:p>
      </dgm:t>
    </dgm:pt>
    <dgm:pt modelId="{3311AD82-D2D9-4B7F-B8AC-756A9C5B6782}">
      <dgm:prSet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2">
            <a:alpha val="50000"/>
          </a:schemeClr>
        </a:solidFill>
        <a:ln>
          <a:noFill/>
        </a:ln>
      </dgm:spPr>
      <dgm:t>
        <a:bodyPr/>
        <a:lstStyle/>
        <a:p>
          <a:r>
            <a:rPr lang="en-US" sz="2400" dirty="0"/>
            <a:t>Exceptional</a:t>
          </a:r>
          <a:endParaRPr lang="en-US" sz="2100" dirty="0"/>
        </a:p>
      </dgm:t>
    </dgm:pt>
    <dgm:pt modelId="{E7151BB9-DD20-4B60-B83E-762892C6C726}" type="parTrans" cxnId="{36117EAA-2CA0-42E0-AC0C-FC150DE966C9}">
      <dgm:prSet/>
      <dgm:spPr/>
      <dgm:t>
        <a:bodyPr/>
        <a:lstStyle/>
        <a:p>
          <a:endParaRPr lang="en-US"/>
        </a:p>
      </dgm:t>
    </dgm:pt>
    <dgm:pt modelId="{39E1921F-2F4E-41F7-BA4F-7EF18C885338}" type="sibTrans" cxnId="{36117EAA-2CA0-42E0-AC0C-FC150DE966C9}">
      <dgm:prSet/>
      <dgm:spPr/>
      <dgm:t>
        <a:bodyPr/>
        <a:lstStyle/>
        <a:p>
          <a:endParaRPr lang="en-US"/>
        </a:p>
      </dgm:t>
    </dgm:pt>
    <dgm:pt modelId="{A4F7D6C6-0358-401A-8DA6-0F9CB7F000D7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/>
            <a:t>Plans, Anticipates, Sees opportunities</a:t>
          </a:r>
        </a:p>
      </dgm:t>
    </dgm:pt>
    <dgm:pt modelId="{F6A6A190-CF46-498C-8F1F-A7CBC1B21826}" type="parTrans" cxnId="{D6F1CDE9-2087-4CC1-A5BA-4824EB49BD84}">
      <dgm:prSet/>
      <dgm:spPr/>
      <dgm:t>
        <a:bodyPr/>
        <a:lstStyle/>
        <a:p>
          <a:endParaRPr lang="en-US"/>
        </a:p>
      </dgm:t>
    </dgm:pt>
    <dgm:pt modelId="{515F0484-84E5-4A6A-A79F-961683797F15}" type="sibTrans" cxnId="{D6F1CDE9-2087-4CC1-A5BA-4824EB49BD84}">
      <dgm:prSet/>
      <dgm:spPr/>
      <dgm:t>
        <a:bodyPr/>
        <a:lstStyle/>
        <a:p>
          <a:endParaRPr lang="en-US"/>
        </a:p>
      </dgm:t>
    </dgm:pt>
    <dgm:pt modelId="{87E1604E-8989-4998-B780-CAF63A9DEA97}" type="pres">
      <dgm:prSet presAssocID="{27D5ECD2-4F36-48FC-A986-E94547B43200}" presName="Name0" presStyleCnt="0">
        <dgm:presLayoutVars>
          <dgm:chMax val="7"/>
          <dgm:chPref val="5"/>
          <dgm:dir/>
          <dgm:animOne val="branch"/>
          <dgm:animLvl val="lvl"/>
        </dgm:presLayoutVars>
      </dgm:prSet>
      <dgm:spPr/>
    </dgm:pt>
    <dgm:pt modelId="{6316D467-55A9-425A-912E-A6E2F3D393B5}" type="pres">
      <dgm:prSet presAssocID="{3311AD82-D2D9-4B7F-B8AC-756A9C5B6782}" presName="ChildAccent4" presStyleCnt="0"/>
      <dgm:spPr/>
    </dgm:pt>
    <dgm:pt modelId="{2634451A-22CF-48E9-81B5-71870BE7D095}" type="pres">
      <dgm:prSet presAssocID="{3311AD82-D2D9-4B7F-B8AC-756A9C5B6782}" presName="ChildAccent" presStyleLbl="alignImgPlace1" presStyleIdx="0" presStyleCnt="4" custScaleX="147775" custScaleY="57852" custLinFactX="1370" custLinFactNeighborX="100000" custLinFactNeighborY="-22111"/>
      <dgm:spPr/>
    </dgm:pt>
    <dgm:pt modelId="{6F4A2F2C-FB85-4BCA-9854-42C1355E18A6}" type="pres">
      <dgm:prSet presAssocID="{3311AD82-D2D9-4B7F-B8AC-756A9C5B6782}" presName="Child4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F9C1ACA-35DA-47F3-98DD-F276911869A4}" type="pres">
      <dgm:prSet presAssocID="{3311AD82-D2D9-4B7F-B8AC-756A9C5B6782}" presName="Parent4" presStyleLbl="node1" presStyleIdx="0" presStyleCnt="4" custScaleX="148300" custLinFactX="18413" custLinFactNeighborX="100000" custLinFactNeighborY="-3981">
        <dgm:presLayoutVars>
          <dgm:chMax val="2"/>
          <dgm:chPref val="1"/>
          <dgm:bulletEnabled val="1"/>
        </dgm:presLayoutVars>
      </dgm:prSet>
      <dgm:spPr/>
    </dgm:pt>
    <dgm:pt modelId="{0346190D-BF07-4668-868B-D7145F08F055}" type="pres">
      <dgm:prSet presAssocID="{8BB037A3-289C-4095-87F0-F22B3C584379}" presName="ChildAccent3" presStyleCnt="0"/>
      <dgm:spPr/>
    </dgm:pt>
    <dgm:pt modelId="{7CB14207-9ED0-43F1-AB82-1F84E7C3A965}" type="pres">
      <dgm:prSet presAssocID="{8BB037A3-289C-4095-87F0-F22B3C584379}" presName="ChildAccent" presStyleLbl="alignImgPlace1" presStyleIdx="1" presStyleCnt="4" custScaleX="150894" custScaleY="61713" custLinFactNeighborX="52642" custLinFactNeighborY="-19987"/>
      <dgm:spPr/>
    </dgm:pt>
    <dgm:pt modelId="{2F2F4D66-D01E-4573-AC80-98451300356C}" type="pres">
      <dgm:prSet presAssocID="{8BB037A3-289C-4095-87F0-F22B3C584379}" presName="Child3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9C92D63-4733-491A-ABB5-081ABF861C01}" type="pres">
      <dgm:prSet presAssocID="{8BB037A3-289C-4095-87F0-F22B3C584379}" presName="Parent3" presStyleLbl="node1" presStyleIdx="1" presStyleCnt="4" custScaleX="150894" custLinFactNeighborX="50997" custLinFactNeighborY="-3454">
        <dgm:presLayoutVars>
          <dgm:chMax val="2"/>
          <dgm:chPref val="1"/>
          <dgm:bulletEnabled val="1"/>
        </dgm:presLayoutVars>
      </dgm:prSet>
      <dgm:spPr/>
    </dgm:pt>
    <dgm:pt modelId="{944A21F7-D8D1-4705-800B-0E143FCF03D9}" type="pres">
      <dgm:prSet presAssocID="{DDC984C1-ABBC-46AE-8D8A-DAB6A047FAF3}" presName="ChildAccent2" presStyleCnt="0"/>
      <dgm:spPr/>
    </dgm:pt>
    <dgm:pt modelId="{3A63567A-9458-4321-9D8D-68C4970DE89A}" type="pres">
      <dgm:prSet presAssocID="{DDC984C1-ABBC-46AE-8D8A-DAB6A047FAF3}" presName="ChildAccent" presStyleLbl="alignImgPlace1" presStyleIdx="2" presStyleCnt="4" custScaleX="125521" custScaleY="54232" custLinFactNeighborX="13161" custLinFactNeighborY="-22323"/>
      <dgm:spPr/>
    </dgm:pt>
    <dgm:pt modelId="{DFC61267-B2BC-44D2-A12F-FA98762DE8E7}" type="pres">
      <dgm:prSet presAssocID="{DDC984C1-ABBC-46AE-8D8A-DAB6A047FAF3}" presName="Child2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DA615E8-2272-46DE-BB4B-192CBCB87683}" type="pres">
      <dgm:prSet presAssocID="{DDC984C1-ABBC-46AE-8D8A-DAB6A047FAF3}" presName="Parent2" presStyleLbl="node1" presStyleIdx="2" presStyleCnt="4" custScaleX="124866" custLinFactNeighborX="13161" custLinFactNeighborY="6220">
        <dgm:presLayoutVars>
          <dgm:chMax val="2"/>
          <dgm:chPref val="1"/>
          <dgm:bulletEnabled val="1"/>
        </dgm:presLayoutVars>
      </dgm:prSet>
      <dgm:spPr/>
    </dgm:pt>
    <dgm:pt modelId="{D318C5EF-1A49-46FD-9665-2AF98B04E3CB}" type="pres">
      <dgm:prSet presAssocID="{C751C02A-1DD1-46E0-BBAA-9FF832FDC225}" presName="ChildAccent1" presStyleCnt="0"/>
      <dgm:spPr/>
    </dgm:pt>
    <dgm:pt modelId="{D986899E-2541-4D6D-9BD3-B99E7299534A}" type="pres">
      <dgm:prSet presAssocID="{C751C02A-1DD1-46E0-BBAA-9FF832FDC225}" presName="ChildAccent" presStyleLbl="alignImgPlace1" presStyleIdx="3" presStyleCnt="4" custScaleX="130414" custScaleY="42911" custLinFactNeighborX="-16451" custLinFactNeighborY="-27640"/>
      <dgm:spPr/>
    </dgm:pt>
    <dgm:pt modelId="{80B64C7B-25AC-4690-80C2-6F72EE816C20}" type="pres">
      <dgm:prSet presAssocID="{C751C02A-1DD1-46E0-BBAA-9FF832FDC225}" presName="Child1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8A28469-FB45-4256-9891-A9E209314A0F}" type="pres">
      <dgm:prSet presAssocID="{C751C02A-1DD1-46E0-BBAA-9FF832FDC225}" presName="Parent1" presStyleLbl="node1" presStyleIdx="3" presStyleCnt="4" custScaleX="132394" custLinFactNeighborX="-15628" custLinFactNeighborY="5521">
        <dgm:presLayoutVars>
          <dgm:chMax val="2"/>
          <dgm:chPref val="1"/>
          <dgm:bulletEnabled val="1"/>
        </dgm:presLayoutVars>
      </dgm:prSet>
      <dgm:spPr/>
    </dgm:pt>
  </dgm:ptLst>
  <dgm:cxnLst>
    <dgm:cxn modelId="{8874AA93-23FA-4396-A266-AE61BF9670A3}" type="presOf" srcId="{27D5ECD2-4F36-48FC-A986-E94547B43200}" destId="{87E1604E-8989-4998-B780-CAF63A9DEA97}" srcOrd="0" destOrd="0" presId="urn:microsoft.com/office/officeart/2011/layout/InterconnectedBlockProcess"/>
    <dgm:cxn modelId="{B5D7DD55-CDA1-4AB3-A750-DA6B0996E177}" type="presOf" srcId="{C751C02A-1DD1-46E0-BBAA-9FF832FDC225}" destId="{58A28469-FB45-4256-9891-A9E209314A0F}" srcOrd="0" destOrd="0" presId="urn:microsoft.com/office/officeart/2011/layout/InterconnectedBlockProcess"/>
    <dgm:cxn modelId="{BBF6C9E5-C454-41AB-88CB-AE48C0DE42A2}" type="presOf" srcId="{A4F7D6C6-0358-401A-8DA6-0F9CB7F000D7}" destId="{6F4A2F2C-FB85-4BCA-9854-42C1355E18A6}" srcOrd="1" destOrd="0" presId="urn:microsoft.com/office/officeart/2011/layout/InterconnectedBlockProcess"/>
    <dgm:cxn modelId="{082D8C52-AE13-4302-9532-356FD59F0340}" type="presOf" srcId="{DDC984C1-ABBC-46AE-8D8A-DAB6A047FAF3}" destId="{3DA615E8-2272-46DE-BB4B-192CBCB87683}" srcOrd="0" destOrd="0" presId="urn:microsoft.com/office/officeart/2011/layout/InterconnectedBlockProcess"/>
    <dgm:cxn modelId="{BAA34D86-F603-4299-B2F3-0EB422101AAD}" type="presOf" srcId="{FFDB802D-3C60-4CC2-A156-34DC1845DF0A}" destId="{7CB14207-9ED0-43F1-AB82-1F84E7C3A965}" srcOrd="0" destOrd="0" presId="urn:microsoft.com/office/officeart/2011/layout/InterconnectedBlockProcess"/>
    <dgm:cxn modelId="{7AC1FC9D-EA7A-4E4B-BE50-4678D52DE0D4}" type="presOf" srcId="{71421B3D-67E1-4530-B15C-331F8E3F018E}" destId="{DFC61267-B2BC-44D2-A12F-FA98762DE8E7}" srcOrd="1" destOrd="0" presId="urn:microsoft.com/office/officeart/2011/layout/InterconnectedBlockProcess"/>
    <dgm:cxn modelId="{A456C077-284D-4BB3-BDFA-993B4E57CC01}" type="presOf" srcId="{A4F7D6C6-0358-401A-8DA6-0F9CB7F000D7}" destId="{2634451A-22CF-48E9-81B5-71870BE7D095}" srcOrd="0" destOrd="0" presId="urn:microsoft.com/office/officeart/2011/layout/InterconnectedBlockProcess"/>
    <dgm:cxn modelId="{53105A95-5F06-460D-896F-0DFB91972669}" srcId="{27D5ECD2-4F36-48FC-A986-E94547B43200}" destId="{8BB037A3-289C-4095-87F0-F22B3C584379}" srcOrd="2" destOrd="0" parTransId="{57C5E84E-C208-4372-A8D0-103609C7190A}" sibTransId="{A9E853C0-5167-45D2-BC13-97F80E2D8F3E}"/>
    <dgm:cxn modelId="{1EF9A798-6BC0-4777-8544-EBE8207A1033}" type="presOf" srcId="{FFDB802D-3C60-4CC2-A156-34DC1845DF0A}" destId="{2F2F4D66-D01E-4573-AC80-98451300356C}" srcOrd="1" destOrd="0" presId="urn:microsoft.com/office/officeart/2011/layout/InterconnectedBlockProcess"/>
    <dgm:cxn modelId="{ECEF8664-18BB-4C1F-932D-435D1C36540C}" type="presOf" srcId="{3311AD82-D2D9-4B7F-B8AC-756A9C5B6782}" destId="{8F9C1ACA-35DA-47F3-98DD-F276911869A4}" srcOrd="0" destOrd="0" presId="urn:microsoft.com/office/officeart/2011/layout/InterconnectedBlockProcess"/>
    <dgm:cxn modelId="{81301325-FB98-4182-ACBC-8D4A36D2DF71}" srcId="{27D5ECD2-4F36-48FC-A986-E94547B43200}" destId="{DDC984C1-ABBC-46AE-8D8A-DAB6A047FAF3}" srcOrd="1" destOrd="0" parTransId="{A701AFA4-34AC-4D2D-997C-43F210997D64}" sibTransId="{9D5DB4FD-FDDF-4AF0-87F7-C2318F5F0D5B}"/>
    <dgm:cxn modelId="{D6F1CDE9-2087-4CC1-A5BA-4824EB49BD84}" srcId="{3311AD82-D2D9-4B7F-B8AC-756A9C5B6782}" destId="{A4F7D6C6-0358-401A-8DA6-0F9CB7F000D7}" srcOrd="0" destOrd="0" parTransId="{F6A6A190-CF46-498C-8F1F-A7CBC1B21826}" sibTransId="{515F0484-84E5-4A6A-A79F-961683797F15}"/>
    <dgm:cxn modelId="{7A8E15D6-6D33-403A-8AC4-7C9C4AA3260D}" srcId="{DDC984C1-ABBC-46AE-8D8A-DAB6A047FAF3}" destId="{71421B3D-67E1-4530-B15C-331F8E3F018E}" srcOrd="0" destOrd="0" parTransId="{89E29DD4-3E6B-4561-9678-5A7AEEB50B93}" sibTransId="{0926CFB5-E54D-4E4C-A8C8-6CDF07AD199B}"/>
    <dgm:cxn modelId="{B9DB87D1-F0FA-4F37-9FFA-EC1D36AA6D2C}" type="presOf" srcId="{8BB037A3-289C-4095-87F0-F22B3C584379}" destId="{29C92D63-4733-491A-ABB5-081ABF861C01}" srcOrd="0" destOrd="0" presId="urn:microsoft.com/office/officeart/2011/layout/InterconnectedBlockProcess"/>
    <dgm:cxn modelId="{2D7F0EA1-53B1-49F7-A3A0-E63D319857BC}" type="presOf" srcId="{9B5C6EBC-B889-4AB0-8368-028D2B1E42EF}" destId="{D986899E-2541-4D6D-9BD3-B99E7299534A}" srcOrd="0" destOrd="0" presId="urn:microsoft.com/office/officeart/2011/layout/InterconnectedBlockProcess"/>
    <dgm:cxn modelId="{719D249D-8DC0-4CAA-960C-5A7B583EE2AA}" srcId="{27D5ECD2-4F36-48FC-A986-E94547B43200}" destId="{C751C02A-1DD1-46E0-BBAA-9FF832FDC225}" srcOrd="0" destOrd="0" parTransId="{06283DD6-EE41-41DF-ADF0-D394DAD676FD}" sibTransId="{3C325CB3-AE70-4D7E-BF50-0601BF7940D0}"/>
    <dgm:cxn modelId="{36117EAA-2CA0-42E0-AC0C-FC150DE966C9}" srcId="{27D5ECD2-4F36-48FC-A986-E94547B43200}" destId="{3311AD82-D2D9-4B7F-B8AC-756A9C5B6782}" srcOrd="3" destOrd="0" parTransId="{E7151BB9-DD20-4B60-B83E-762892C6C726}" sibTransId="{39E1921F-2F4E-41F7-BA4F-7EF18C885338}"/>
    <dgm:cxn modelId="{F679C288-DF20-48B9-AE72-3FAAE7A3E4A0}" type="presOf" srcId="{71421B3D-67E1-4530-B15C-331F8E3F018E}" destId="{3A63567A-9458-4321-9D8D-68C4970DE89A}" srcOrd="0" destOrd="0" presId="urn:microsoft.com/office/officeart/2011/layout/InterconnectedBlockProcess"/>
    <dgm:cxn modelId="{25C53242-E424-4080-AAE8-2FC8662BA9BF}" type="presOf" srcId="{9B5C6EBC-B889-4AB0-8368-028D2B1E42EF}" destId="{80B64C7B-25AC-4690-80C2-6F72EE816C20}" srcOrd="1" destOrd="0" presId="urn:microsoft.com/office/officeart/2011/layout/InterconnectedBlockProcess"/>
    <dgm:cxn modelId="{DC12B56D-DC37-40AB-B76E-51AEAA3FAC8D}" srcId="{8BB037A3-289C-4095-87F0-F22B3C584379}" destId="{FFDB802D-3C60-4CC2-A156-34DC1845DF0A}" srcOrd="0" destOrd="0" parTransId="{4449B787-D3E9-4310-A96C-B7C412114532}" sibTransId="{3DD8BBDE-9D26-448A-A789-A77390521FA2}"/>
    <dgm:cxn modelId="{545A4A6E-A716-49CA-A862-1F78EE4DF980}" srcId="{C751C02A-1DD1-46E0-BBAA-9FF832FDC225}" destId="{9B5C6EBC-B889-4AB0-8368-028D2B1E42EF}" srcOrd="0" destOrd="0" parTransId="{CCC3E298-F4A4-49D8-AE49-88AF16DB9F0D}" sibTransId="{E7F2F09F-71A9-45D0-92F1-C5865BB87AC7}"/>
    <dgm:cxn modelId="{F75D331D-5409-4C6A-8030-3158B961B68E}" type="presParOf" srcId="{87E1604E-8989-4998-B780-CAF63A9DEA97}" destId="{6316D467-55A9-425A-912E-A6E2F3D393B5}" srcOrd="0" destOrd="0" presId="urn:microsoft.com/office/officeart/2011/layout/InterconnectedBlockProcess"/>
    <dgm:cxn modelId="{C05D6985-EF9B-4D2C-AC34-5886B2DF2AE2}" type="presParOf" srcId="{6316D467-55A9-425A-912E-A6E2F3D393B5}" destId="{2634451A-22CF-48E9-81B5-71870BE7D095}" srcOrd="0" destOrd="0" presId="urn:microsoft.com/office/officeart/2011/layout/InterconnectedBlockProcess"/>
    <dgm:cxn modelId="{14DEA8CA-8A96-4A36-9691-AC8F88790BA6}" type="presParOf" srcId="{87E1604E-8989-4998-B780-CAF63A9DEA97}" destId="{6F4A2F2C-FB85-4BCA-9854-42C1355E18A6}" srcOrd="1" destOrd="0" presId="urn:microsoft.com/office/officeart/2011/layout/InterconnectedBlockProcess"/>
    <dgm:cxn modelId="{FA83215F-14F9-4ED6-AAF2-370262293DA5}" type="presParOf" srcId="{87E1604E-8989-4998-B780-CAF63A9DEA97}" destId="{8F9C1ACA-35DA-47F3-98DD-F276911869A4}" srcOrd="2" destOrd="0" presId="urn:microsoft.com/office/officeart/2011/layout/InterconnectedBlockProcess"/>
    <dgm:cxn modelId="{15F240AE-6EB5-41A6-9BAF-87A36E49E241}" type="presParOf" srcId="{87E1604E-8989-4998-B780-CAF63A9DEA97}" destId="{0346190D-BF07-4668-868B-D7145F08F055}" srcOrd="3" destOrd="0" presId="urn:microsoft.com/office/officeart/2011/layout/InterconnectedBlockProcess"/>
    <dgm:cxn modelId="{8298C23B-BF9D-4567-B12E-B8236D0A3AFE}" type="presParOf" srcId="{0346190D-BF07-4668-868B-D7145F08F055}" destId="{7CB14207-9ED0-43F1-AB82-1F84E7C3A965}" srcOrd="0" destOrd="0" presId="urn:microsoft.com/office/officeart/2011/layout/InterconnectedBlockProcess"/>
    <dgm:cxn modelId="{B985F245-6D20-4FAD-B561-708602266CD0}" type="presParOf" srcId="{87E1604E-8989-4998-B780-CAF63A9DEA97}" destId="{2F2F4D66-D01E-4573-AC80-98451300356C}" srcOrd="4" destOrd="0" presId="urn:microsoft.com/office/officeart/2011/layout/InterconnectedBlockProcess"/>
    <dgm:cxn modelId="{2FC2BC0E-2DE6-4D9F-94B3-AD562C6F61F2}" type="presParOf" srcId="{87E1604E-8989-4998-B780-CAF63A9DEA97}" destId="{29C92D63-4733-491A-ABB5-081ABF861C01}" srcOrd="5" destOrd="0" presId="urn:microsoft.com/office/officeart/2011/layout/InterconnectedBlockProcess"/>
    <dgm:cxn modelId="{D737924E-83EB-492A-B05F-4766C3729F78}" type="presParOf" srcId="{87E1604E-8989-4998-B780-CAF63A9DEA97}" destId="{944A21F7-D8D1-4705-800B-0E143FCF03D9}" srcOrd="6" destOrd="0" presId="urn:microsoft.com/office/officeart/2011/layout/InterconnectedBlockProcess"/>
    <dgm:cxn modelId="{A6E2A148-6245-4503-AD4E-F66D2716C8CB}" type="presParOf" srcId="{944A21F7-D8D1-4705-800B-0E143FCF03D9}" destId="{3A63567A-9458-4321-9D8D-68C4970DE89A}" srcOrd="0" destOrd="0" presId="urn:microsoft.com/office/officeart/2011/layout/InterconnectedBlockProcess"/>
    <dgm:cxn modelId="{14360C28-423A-40A6-838A-BE7D188E7DDA}" type="presParOf" srcId="{87E1604E-8989-4998-B780-CAF63A9DEA97}" destId="{DFC61267-B2BC-44D2-A12F-FA98762DE8E7}" srcOrd="7" destOrd="0" presId="urn:microsoft.com/office/officeart/2011/layout/InterconnectedBlockProcess"/>
    <dgm:cxn modelId="{2178164F-971F-471C-B318-B88789258F1E}" type="presParOf" srcId="{87E1604E-8989-4998-B780-CAF63A9DEA97}" destId="{3DA615E8-2272-46DE-BB4B-192CBCB87683}" srcOrd="8" destOrd="0" presId="urn:microsoft.com/office/officeart/2011/layout/InterconnectedBlockProcess"/>
    <dgm:cxn modelId="{1617DB15-B26F-4A88-A95D-7A8F7BDED009}" type="presParOf" srcId="{87E1604E-8989-4998-B780-CAF63A9DEA97}" destId="{D318C5EF-1A49-46FD-9665-2AF98B04E3CB}" srcOrd="9" destOrd="0" presId="urn:microsoft.com/office/officeart/2011/layout/InterconnectedBlockProcess"/>
    <dgm:cxn modelId="{51D50521-F124-4AE6-9404-EE84D8C2525E}" type="presParOf" srcId="{D318C5EF-1A49-46FD-9665-2AF98B04E3CB}" destId="{D986899E-2541-4D6D-9BD3-B99E7299534A}" srcOrd="0" destOrd="0" presId="urn:microsoft.com/office/officeart/2011/layout/InterconnectedBlockProcess"/>
    <dgm:cxn modelId="{DD1995BF-ADD5-4D61-8E22-F20212F3C98F}" type="presParOf" srcId="{87E1604E-8989-4998-B780-CAF63A9DEA97}" destId="{80B64C7B-25AC-4690-80C2-6F72EE816C20}" srcOrd="10" destOrd="0" presId="urn:microsoft.com/office/officeart/2011/layout/InterconnectedBlockProcess"/>
    <dgm:cxn modelId="{51F60957-BFCE-4241-B9E6-542B8E28BA0F}" type="presParOf" srcId="{87E1604E-8989-4998-B780-CAF63A9DEA97}" destId="{58A28469-FB45-4256-9891-A9E209314A0F}" srcOrd="11" destOrd="0" presId="urn:microsoft.com/office/officeart/2011/layout/InterconnectedBlock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3809B9-7B51-4C92-AFEB-3D708748322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9289B20-ABB2-4BEA-BF69-3EC3D68455C0}">
      <dgm:prSet phldrT="[Text]" custT="1"/>
      <dgm:spPr/>
      <dgm:t>
        <a:bodyPr/>
        <a:lstStyle/>
        <a:p>
          <a:r>
            <a:rPr lang="en-US" sz="1800" dirty="0"/>
            <a:t>Concept</a:t>
          </a:r>
        </a:p>
      </dgm:t>
    </dgm:pt>
    <dgm:pt modelId="{DC04A0F7-47BC-4741-8478-3408F1BC8F89}" type="parTrans" cxnId="{CE1B5F74-7A54-48E3-B350-DDA44E97EAEE}">
      <dgm:prSet/>
      <dgm:spPr/>
      <dgm:t>
        <a:bodyPr/>
        <a:lstStyle/>
        <a:p>
          <a:endParaRPr lang="en-US"/>
        </a:p>
      </dgm:t>
    </dgm:pt>
    <dgm:pt modelId="{0C438476-72C8-4998-8991-B83D680320BC}" type="sibTrans" cxnId="{CE1B5F74-7A54-48E3-B350-DDA44E97EAEE}">
      <dgm:prSet/>
      <dgm:spPr/>
      <dgm:t>
        <a:bodyPr/>
        <a:lstStyle/>
        <a:p>
          <a:endParaRPr lang="en-US"/>
        </a:p>
      </dgm:t>
    </dgm:pt>
    <dgm:pt modelId="{90FCA3FA-9847-4CC5-B758-F927BB713F8E}">
      <dgm:prSet phldrT="[Text]" custT="1"/>
      <dgm:spPr/>
      <dgm:t>
        <a:bodyPr/>
        <a:lstStyle/>
        <a:p>
          <a:r>
            <a:rPr lang="en-US" sz="1800" dirty="0"/>
            <a:t>Growth</a:t>
          </a:r>
        </a:p>
      </dgm:t>
    </dgm:pt>
    <dgm:pt modelId="{F7C9C84A-8A4B-41E9-A94C-D0A81904B788}" type="parTrans" cxnId="{B7C896A7-7629-47EA-A579-4989129A0116}">
      <dgm:prSet/>
      <dgm:spPr/>
      <dgm:t>
        <a:bodyPr/>
        <a:lstStyle/>
        <a:p>
          <a:endParaRPr lang="en-US"/>
        </a:p>
      </dgm:t>
    </dgm:pt>
    <dgm:pt modelId="{122AD0CE-11EF-4C48-A5CC-135113C95A8F}" type="sibTrans" cxnId="{B7C896A7-7629-47EA-A579-4989129A0116}">
      <dgm:prSet/>
      <dgm:spPr/>
      <dgm:t>
        <a:bodyPr/>
        <a:lstStyle/>
        <a:p>
          <a:endParaRPr lang="en-US"/>
        </a:p>
      </dgm:t>
    </dgm:pt>
    <dgm:pt modelId="{6A96D109-05CD-426A-AB19-E0A82618DAD4}">
      <dgm:prSet phldrT="[Text]" custT="1"/>
      <dgm:spPr/>
      <dgm:t>
        <a:bodyPr/>
        <a:lstStyle/>
        <a:p>
          <a:r>
            <a:rPr lang="en-US" sz="1800" dirty="0"/>
            <a:t>Decline</a:t>
          </a:r>
        </a:p>
      </dgm:t>
    </dgm:pt>
    <dgm:pt modelId="{3764A115-5999-47C4-9E60-329AB03912B3}" type="parTrans" cxnId="{017F4B81-244E-45B0-8A8F-832F191AEDE8}">
      <dgm:prSet/>
      <dgm:spPr/>
      <dgm:t>
        <a:bodyPr/>
        <a:lstStyle/>
        <a:p>
          <a:endParaRPr lang="en-US"/>
        </a:p>
      </dgm:t>
    </dgm:pt>
    <dgm:pt modelId="{1BF90F6F-306B-4076-B92D-C5729BBFE942}" type="sibTrans" cxnId="{017F4B81-244E-45B0-8A8F-832F191AEDE8}">
      <dgm:prSet/>
      <dgm:spPr/>
      <dgm:t>
        <a:bodyPr/>
        <a:lstStyle/>
        <a:p>
          <a:endParaRPr lang="en-US"/>
        </a:p>
      </dgm:t>
    </dgm:pt>
    <dgm:pt modelId="{0B5102AF-0DF8-4F68-92E0-B77F147D8316}">
      <dgm:prSet custT="1"/>
      <dgm:spPr/>
      <dgm:t>
        <a:bodyPr/>
        <a:lstStyle/>
        <a:p>
          <a:r>
            <a:rPr lang="en-US" sz="1800" dirty="0"/>
            <a:t>Startup</a:t>
          </a:r>
        </a:p>
      </dgm:t>
    </dgm:pt>
    <dgm:pt modelId="{97A6D148-2AC6-4746-B017-4F8577BF08F0}" type="parTrans" cxnId="{7E7A7B22-2153-4AB6-8B6C-4456650AFFD1}">
      <dgm:prSet/>
      <dgm:spPr/>
      <dgm:t>
        <a:bodyPr/>
        <a:lstStyle/>
        <a:p>
          <a:endParaRPr lang="en-US"/>
        </a:p>
      </dgm:t>
    </dgm:pt>
    <dgm:pt modelId="{4E6FED0B-4CCE-46DA-9697-0CA9BBFBA4D0}" type="sibTrans" cxnId="{7E7A7B22-2153-4AB6-8B6C-4456650AFFD1}">
      <dgm:prSet/>
      <dgm:spPr/>
      <dgm:t>
        <a:bodyPr/>
        <a:lstStyle/>
        <a:p>
          <a:endParaRPr lang="en-US"/>
        </a:p>
      </dgm:t>
    </dgm:pt>
    <dgm:pt modelId="{11ABD39C-6346-475A-ADA3-F3DC427ACA5D}">
      <dgm:prSet custT="1"/>
      <dgm:spPr/>
      <dgm:t>
        <a:bodyPr/>
        <a:lstStyle/>
        <a:p>
          <a:r>
            <a:rPr lang="en-US" sz="1800" dirty="0"/>
            <a:t>Maturity</a:t>
          </a:r>
        </a:p>
      </dgm:t>
    </dgm:pt>
    <dgm:pt modelId="{FB93FEFE-0474-4534-B142-F660EFDF765E}" type="parTrans" cxnId="{82E17372-EA3C-42D4-B32B-2F69B1223FCE}">
      <dgm:prSet/>
      <dgm:spPr/>
      <dgm:t>
        <a:bodyPr/>
        <a:lstStyle/>
        <a:p>
          <a:endParaRPr lang="en-US"/>
        </a:p>
      </dgm:t>
    </dgm:pt>
    <dgm:pt modelId="{CCD75DAC-A830-4552-B56F-ECB540BA8398}" type="sibTrans" cxnId="{82E17372-EA3C-42D4-B32B-2F69B1223FCE}">
      <dgm:prSet/>
      <dgm:spPr/>
      <dgm:t>
        <a:bodyPr/>
        <a:lstStyle/>
        <a:p>
          <a:endParaRPr lang="en-US"/>
        </a:p>
      </dgm:t>
    </dgm:pt>
    <dgm:pt modelId="{2B491D63-A68C-41BD-8EDD-CE991F32AEAE}" type="pres">
      <dgm:prSet presAssocID="{703809B9-7B51-4C92-AFEB-3D708748322C}" presName="Name0" presStyleCnt="0">
        <dgm:presLayoutVars>
          <dgm:dir/>
          <dgm:animLvl val="lvl"/>
          <dgm:resizeHandles val="exact"/>
        </dgm:presLayoutVars>
      </dgm:prSet>
      <dgm:spPr/>
    </dgm:pt>
    <dgm:pt modelId="{0B27DDC8-CEC2-41AF-95D2-50593AC6EB34}" type="pres">
      <dgm:prSet presAssocID="{39289B20-ABB2-4BEA-BF69-3EC3D68455C0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D3D7FE7E-DEBB-4DBE-8F95-37B0FEECA370}" type="pres">
      <dgm:prSet presAssocID="{0C438476-72C8-4998-8991-B83D680320BC}" presName="parTxOnlySpace" presStyleCnt="0"/>
      <dgm:spPr/>
    </dgm:pt>
    <dgm:pt modelId="{B177F4AE-735F-49BA-8A0C-9936F9B9FD19}" type="pres">
      <dgm:prSet presAssocID="{0B5102AF-0DF8-4F68-92E0-B77F147D8316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A00085A2-B77F-48E7-A292-B0E346BACA18}" type="pres">
      <dgm:prSet presAssocID="{4E6FED0B-4CCE-46DA-9697-0CA9BBFBA4D0}" presName="parTxOnlySpace" presStyleCnt="0"/>
      <dgm:spPr/>
    </dgm:pt>
    <dgm:pt modelId="{7F77FCC9-DD9A-47F4-8B3D-B93C39E0CCA4}" type="pres">
      <dgm:prSet presAssocID="{90FCA3FA-9847-4CC5-B758-F927BB713F8E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BC3EFF80-5169-48A0-8DCA-D1BD4C86EE49}" type="pres">
      <dgm:prSet presAssocID="{122AD0CE-11EF-4C48-A5CC-135113C95A8F}" presName="parTxOnlySpace" presStyleCnt="0"/>
      <dgm:spPr/>
    </dgm:pt>
    <dgm:pt modelId="{EEFD08A9-9B27-455B-B3FD-723A9E66C39D}" type="pres">
      <dgm:prSet presAssocID="{11ABD39C-6346-475A-ADA3-F3DC427ACA5D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022F01B6-9B2F-4EE2-8E2F-D54CB6B078AF}" type="pres">
      <dgm:prSet presAssocID="{CCD75DAC-A830-4552-B56F-ECB540BA8398}" presName="parTxOnlySpace" presStyleCnt="0"/>
      <dgm:spPr/>
    </dgm:pt>
    <dgm:pt modelId="{90A877B0-108A-48C0-883E-91A591C60536}" type="pres">
      <dgm:prSet presAssocID="{6A96D109-05CD-426A-AB19-E0A82618DAD4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82E17372-EA3C-42D4-B32B-2F69B1223FCE}" srcId="{703809B9-7B51-4C92-AFEB-3D708748322C}" destId="{11ABD39C-6346-475A-ADA3-F3DC427ACA5D}" srcOrd="3" destOrd="0" parTransId="{FB93FEFE-0474-4534-B142-F660EFDF765E}" sibTransId="{CCD75DAC-A830-4552-B56F-ECB540BA8398}"/>
    <dgm:cxn modelId="{017F4B81-244E-45B0-8A8F-832F191AEDE8}" srcId="{703809B9-7B51-4C92-AFEB-3D708748322C}" destId="{6A96D109-05CD-426A-AB19-E0A82618DAD4}" srcOrd="4" destOrd="0" parTransId="{3764A115-5999-47C4-9E60-329AB03912B3}" sibTransId="{1BF90F6F-306B-4076-B92D-C5729BBFE942}"/>
    <dgm:cxn modelId="{7B58090E-01BE-8E45-ACD6-AFA658D1C930}" type="presOf" srcId="{6A96D109-05CD-426A-AB19-E0A82618DAD4}" destId="{90A877B0-108A-48C0-883E-91A591C60536}" srcOrd="0" destOrd="0" presId="urn:microsoft.com/office/officeart/2005/8/layout/chevron1"/>
    <dgm:cxn modelId="{AC612CB8-4A33-3B42-9BF0-660BA3EC3024}" type="presOf" srcId="{0B5102AF-0DF8-4F68-92E0-B77F147D8316}" destId="{B177F4AE-735F-49BA-8A0C-9936F9B9FD19}" srcOrd="0" destOrd="0" presId="urn:microsoft.com/office/officeart/2005/8/layout/chevron1"/>
    <dgm:cxn modelId="{CB06E387-AA44-114F-8ABF-B0A8FFB706EF}" type="presOf" srcId="{11ABD39C-6346-475A-ADA3-F3DC427ACA5D}" destId="{EEFD08A9-9B27-455B-B3FD-723A9E66C39D}" srcOrd="0" destOrd="0" presId="urn:microsoft.com/office/officeart/2005/8/layout/chevron1"/>
    <dgm:cxn modelId="{B7C896A7-7629-47EA-A579-4989129A0116}" srcId="{703809B9-7B51-4C92-AFEB-3D708748322C}" destId="{90FCA3FA-9847-4CC5-B758-F927BB713F8E}" srcOrd="2" destOrd="0" parTransId="{F7C9C84A-8A4B-41E9-A94C-D0A81904B788}" sibTransId="{122AD0CE-11EF-4C48-A5CC-135113C95A8F}"/>
    <dgm:cxn modelId="{CE1B5F74-7A54-48E3-B350-DDA44E97EAEE}" srcId="{703809B9-7B51-4C92-AFEB-3D708748322C}" destId="{39289B20-ABB2-4BEA-BF69-3EC3D68455C0}" srcOrd="0" destOrd="0" parTransId="{DC04A0F7-47BC-4741-8478-3408F1BC8F89}" sibTransId="{0C438476-72C8-4998-8991-B83D680320BC}"/>
    <dgm:cxn modelId="{9AE3EF3C-122F-A342-83DA-41BE6F9E9DB5}" type="presOf" srcId="{39289B20-ABB2-4BEA-BF69-3EC3D68455C0}" destId="{0B27DDC8-CEC2-41AF-95D2-50593AC6EB34}" srcOrd="0" destOrd="0" presId="urn:microsoft.com/office/officeart/2005/8/layout/chevron1"/>
    <dgm:cxn modelId="{DAEBF37B-A562-0748-BD65-734E2D2652A4}" type="presOf" srcId="{703809B9-7B51-4C92-AFEB-3D708748322C}" destId="{2B491D63-A68C-41BD-8EDD-CE991F32AEAE}" srcOrd="0" destOrd="0" presId="urn:microsoft.com/office/officeart/2005/8/layout/chevron1"/>
    <dgm:cxn modelId="{B8B93E7A-1CED-324B-99A3-C7A1A3FA1AF1}" type="presOf" srcId="{90FCA3FA-9847-4CC5-B758-F927BB713F8E}" destId="{7F77FCC9-DD9A-47F4-8B3D-B93C39E0CCA4}" srcOrd="0" destOrd="0" presId="urn:microsoft.com/office/officeart/2005/8/layout/chevron1"/>
    <dgm:cxn modelId="{7E7A7B22-2153-4AB6-8B6C-4456650AFFD1}" srcId="{703809B9-7B51-4C92-AFEB-3D708748322C}" destId="{0B5102AF-0DF8-4F68-92E0-B77F147D8316}" srcOrd="1" destOrd="0" parTransId="{97A6D148-2AC6-4746-B017-4F8577BF08F0}" sibTransId="{4E6FED0B-4CCE-46DA-9697-0CA9BBFBA4D0}"/>
    <dgm:cxn modelId="{518B33A9-DC98-4D49-ADDE-799DD0AC4AC1}" type="presParOf" srcId="{2B491D63-A68C-41BD-8EDD-CE991F32AEAE}" destId="{0B27DDC8-CEC2-41AF-95D2-50593AC6EB34}" srcOrd="0" destOrd="0" presId="urn:microsoft.com/office/officeart/2005/8/layout/chevron1"/>
    <dgm:cxn modelId="{F8FF377B-AC24-874D-B5E8-2A7363B65943}" type="presParOf" srcId="{2B491D63-A68C-41BD-8EDD-CE991F32AEAE}" destId="{D3D7FE7E-DEBB-4DBE-8F95-37B0FEECA370}" srcOrd="1" destOrd="0" presId="urn:microsoft.com/office/officeart/2005/8/layout/chevron1"/>
    <dgm:cxn modelId="{869AC48E-F491-034B-84D1-9AEECF667A4C}" type="presParOf" srcId="{2B491D63-A68C-41BD-8EDD-CE991F32AEAE}" destId="{B177F4AE-735F-49BA-8A0C-9936F9B9FD19}" srcOrd="2" destOrd="0" presId="urn:microsoft.com/office/officeart/2005/8/layout/chevron1"/>
    <dgm:cxn modelId="{CA2F5454-21B9-434D-9D27-1649D6508763}" type="presParOf" srcId="{2B491D63-A68C-41BD-8EDD-CE991F32AEAE}" destId="{A00085A2-B77F-48E7-A292-B0E346BACA18}" srcOrd="3" destOrd="0" presId="urn:microsoft.com/office/officeart/2005/8/layout/chevron1"/>
    <dgm:cxn modelId="{EE73F9CB-5AEC-7A43-9AE7-4B2A894373E0}" type="presParOf" srcId="{2B491D63-A68C-41BD-8EDD-CE991F32AEAE}" destId="{7F77FCC9-DD9A-47F4-8B3D-B93C39E0CCA4}" srcOrd="4" destOrd="0" presId="urn:microsoft.com/office/officeart/2005/8/layout/chevron1"/>
    <dgm:cxn modelId="{D5DA23D9-B39E-9248-B493-DE9EB6A9AACE}" type="presParOf" srcId="{2B491D63-A68C-41BD-8EDD-CE991F32AEAE}" destId="{BC3EFF80-5169-48A0-8DCA-D1BD4C86EE49}" srcOrd="5" destOrd="0" presId="urn:microsoft.com/office/officeart/2005/8/layout/chevron1"/>
    <dgm:cxn modelId="{9C37CE70-1B0F-A14C-AB93-48F8820D23D6}" type="presParOf" srcId="{2B491D63-A68C-41BD-8EDD-CE991F32AEAE}" destId="{EEFD08A9-9B27-455B-B3FD-723A9E66C39D}" srcOrd="6" destOrd="0" presId="urn:microsoft.com/office/officeart/2005/8/layout/chevron1"/>
    <dgm:cxn modelId="{3A2351BE-856B-0641-A82B-11BB59FE58AF}" type="presParOf" srcId="{2B491D63-A68C-41BD-8EDD-CE991F32AEAE}" destId="{022F01B6-9B2F-4EE2-8E2F-D54CB6B078AF}" srcOrd="7" destOrd="0" presId="urn:microsoft.com/office/officeart/2005/8/layout/chevron1"/>
    <dgm:cxn modelId="{A5EEA662-B939-1443-9701-2B284DA905EF}" type="presParOf" srcId="{2B491D63-A68C-41BD-8EDD-CE991F32AEAE}" destId="{90A877B0-108A-48C0-883E-91A591C60536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C57FCB-45A3-485C-B204-6CF900A54643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304FB9-BF70-4D3A-A339-1B2F70129790}">
      <dgm:prSet phldrT="[Text]"/>
      <dgm:spPr/>
      <dgm:t>
        <a:bodyPr/>
        <a:lstStyle/>
        <a:p>
          <a:r>
            <a:rPr lang="en-US" dirty="0"/>
            <a:t>OBSERVATION</a:t>
          </a:r>
        </a:p>
      </dgm:t>
    </dgm:pt>
    <dgm:pt modelId="{9E8153C0-C137-447C-892C-B20D6D5CFF4A}" type="parTrans" cxnId="{7901A734-CD70-4393-B4EB-2B2879888885}">
      <dgm:prSet/>
      <dgm:spPr/>
      <dgm:t>
        <a:bodyPr/>
        <a:lstStyle/>
        <a:p>
          <a:endParaRPr lang="en-US"/>
        </a:p>
      </dgm:t>
    </dgm:pt>
    <dgm:pt modelId="{BB2B6124-1E66-4804-A13C-F4F07CD5A283}" type="sibTrans" cxnId="{7901A734-CD70-4393-B4EB-2B2879888885}">
      <dgm:prSet/>
      <dgm:spPr/>
      <dgm:t>
        <a:bodyPr/>
        <a:lstStyle/>
        <a:p>
          <a:endParaRPr lang="en-US"/>
        </a:p>
      </dgm:t>
    </dgm:pt>
    <dgm:pt modelId="{DE4A87F3-8D44-4523-AB61-90FCBB216DBE}">
      <dgm:prSet phldrT="[Text]"/>
      <dgm:spPr/>
      <dgm:t>
        <a:bodyPr/>
        <a:lstStyle/>
        <a:p>
          <a:r>
            <a:rPr lang="en-US" dirty="0"/>
            <a:t>LEADERSHIP</a:t>
          </a:r>
        </a:p>
      </dgm:t>
    </dgm:pt>
    <dgm:pt modelId="{C13467EF-C900-4858-928C-31BC81CEFC8F}" type="parTrans" cxnId="{18685703-ACF7-46F7-B02E-7FD8960C4727}">
      <dgm:prSet/>
      <dgm:spPr/>
      <dgm:t>
        <a:bodyPr/>
        <a:lstStyle/>
        <a:p>
          <a:endParaRPr lang="en-US"/>
        </a:p>
      </dgm:t>
    </dgm:pt>
    <dgm:pt modelId="{C2CF14C1-2946-4563-B42E-94857B8A8F86}" type="sibTrans" cxnId="{18685703-ACF7-46F7-B02E-7FD8960C4727}">
      <dgm:prSet/>
      <dgm:spPr/>
      <dgm:t>
        <a:bodyPr/>
        <a:lstStyle/>
        <a:p>
          <a:endParaRPr lang="en-US"/>
        </a:p>
      </dgm:t>
    </dgm:pt>
    <dgm:pt modelId="{9A4528AF-424C-4167-A10F-03C60E8A83A0}">
      <dgm:prSet phldrT="[Text]"/>
      <dgm:spPr/>
      <dgm:t>
        <a:bodyPr/>
        <a:lstStyle/>
        <a:p>
          <a:r>
            <a:rPr lang="en-US" dirty="0"/>
            <a:t>ATTENDANCE</a:t>
          </a:r>
        </a:p>
      </dgm:t>
    </dgm:pt>
    <dgm:pt modelId="{FE3E597C-AB1F-4900-BFD7-414A32778516}" type="parTrans" cxnId="{B0948589-49E4-4590-9820-4DCB7A7721FC}">
      <dgm:prSet/>
      <dgm:spPr/>
      <dgm:t>
        <a:bodyPr/>
        <a:lstStyle/>
        <a:p>
          <a:endParaRPr lang="en-US"/>
        </a:p>
      </dgm:t>
    </dgm:pt>
    <dgm:pt modelId="{12626FDD-B97A-4D4A-AE59-F2A795240459}" type="sibTrans" cxnId="{B0948589-49E4-4590-9820-4DCB7A7721FC}">
      <dgm:prSet/>
      <dgm:spPr/>
      <dgm:t>
        <a:bodyPr/>
        <a:lstStyle/>
        <a:p>
          <a:endParaRPr lang="en-US"/>
        </a:p>
      </dgm:t>
    </dgm:pt>
    <dgm:pt modelId="{ED0C7ECB-FF09-486A-B2CE-CF20FB1DA3E6}">
      <dgm:prSet phldrT="[Text]"/>
      <dgm:spPr/>
      <dgm:t>
        <a:bodyPr/>
        <a:lstStyle/>
        <a:p>
          <a:r>
            <a:rPr lang="en-US" dirty="0"/>
            <a:t>MICROMANAGEMENT</a:t>
          </a:r>
        </a:p>
      </dgm:t>
    </dgm:pt>
    <dgm:pt modelId="{ED7B7791-FBF2-4CBE-AFCA-300A396C251A}" type="parTrans" cxnId="{D3C86FA1-47ED-4B65-BF80-0D4AC56D637C}">
      <dgm:prSet/>
      <dgm:spPr/>
      <dgm:t>
        <a:bodyPr/>
        <a:lstStyle/>
        <a:p>
          <a:endParaRPr lang="en-US"/>
        </a:p>
      </dgm:t>
    </dgm:pt>
    <dgm:pt modelId="{D58A37E1-767A-4539-8233-85BC4DD60DC0}" type="sibTrans" cxnId="{D3C86FA1-47ED-4B65-BF80-0D4AC56D637C}">
      <dgm:prSet/>
      <dgm:spPr/>
      <dgm:t>
        <a:bodyPr/>
        <a:lstStyle/>
        <a:p>
          <a:endParaRPr lang="en-US"/>
        </a:p>
      </dgm:t>
    </dgm:pt>
    <dgm:pt modelId="{C91A1FD7-A9DC-4F71-B688-383B2EE273D7}" type="pres">
      <dgm:prSet presAssocID="{DAC57FCB-45A3-485C-B204-6CF900A54643}" presName="matrix" presStyleCnt="0">
        <dgm:presLayoutVars>
          <dgm:chMax val="1"/>
          <dgm:dir/>
          <dgm:resizeHandles val="exact"/>
        </dgm:presLayoutVars>
      </dgm:prSet>
      <dgm:spPr/>
    </dgm:pt>
    <dgm:pt modelId="{7BED7C15-9649-4D71-BA0B-2C6F22BD8B78}" type="pres">
      <dgm:prSet presAssocID="{DAC57FCB-45A3-485C-B204-6CF900A54643}" presName="diamond" presStyleLbl="bgShp" presStyleIdx="0" presStyleCnt="1"/>
      <dgm:spPr/>
    </dgm:pt>
    <dgm:pt modelId="{99C01279-B3EB-423A-ADA3-69D01A9E6604}" type="pres">
      <dgm:prSet presAssocID="{DAC57FCB-45A3-485C-B204-6CF900A54643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F995FC7F-BBA7-4F5A-AA88-1933F5F09EC6}" type="pres">
      <dgm:prSet presAssocID="{DAC57FCB-45A3-485C-B204-6CF900A54643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688E0DAF-B658-46B9-B3C7-BA54740470CE}" type="pres">
      <dgm:prSet presAssocID="{DAC57FCB-45A3-485C-B204-6CF900A54643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940F92D-1457-4C03-8BBA-BCF8FDEB7535}" type="pres">
      <dgm:prSet presAssocID="{DAC57FCB-45A3-485C-B204-6CF900A54643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DBFD9E63-0542-415E-BA0E-C705DB4337DF}" type="presOf" srcId="{9A4528AF-424C-4167-A10F-03C60E8A83A0}" destId="{688E0DAF-B658-46B9-B3C7-BA54740470CE}" srcOrd="0" destOrd="0" presId="urn:microsoft.com/office/officeart/2005/8/layout/matrix3"/>
    <dgm:cxn modelId="{018AF001-5696-4036-B2CE-F018561A9F3F}" type="presOf" srcId="{DE4A87F3-8D44-4523-AB61-90FCBB216DBE}" destId="{F995FC7F-BBA7-4F5A-AA88-1933F5F09EC6}" srcOrd="0" destOrd="0" presId="urn:microsoft.com/office/officeart/2005/8/layout/matrix3"/>
    <dgm:cxn modelId="{7901A734-CD70-4393-B4EB-2B2879888885}" srcId="{DAC57FCB-45A3-485C-B204-6CF900A54643}" destId="{39304FB9-BF70-4D3A-A339-1B2F70129790}" srcOrd="0" destOrd="0" parTransId="{9E8153C0-C137-447C-892C-B20D6D5CFF4A}" sibTransId="{BB2B6124-1E66-4804-A13C-F4F07CD5A283}"/>
    <dgm:cxn modelId="{18685703-ACF7-46F7-B02E-7FD8960C4727}" srcId="{DAC57FCB-45A3-485C-B204-6CF900A54643}" destId="{DE4A87F3-8D44-4523-AB61-90FCBB216DBE}" srcOrd="1" destOrd="0" parTransId="{C13467EF-C900-4858-928C-31BC81CEFC8F}" sibTransId="{C2CF14C1-2946-4563-B42E-94857B8A8F86}"/>
    <dgm:cxn modelId="{D3C86FA1-47ED-4B65-BF80-0D4AC56D637C}" srcId="{DAC57FCB-45A3-485C-B204-6CF900A54643}" destId="{ED0C7ECB-FF09-486A-B2CE-CF20FB1DA3E6}" srcOrd="3" destOrd="0" parTransId="{ED7B7791-FBF2-4CBE-AFCA-300A396C251A}" sibTransId="{D58A37E1-767A-4539-8233-85BC4DD60DC0}"/>
    <dgm:cxn modelId="{C2FD8800-743D-455D-80D6-5818102471AC}" type="presOf" srcId="{DAC57FCB-45A3-485C-B204-6CF900A54643}" destId="{C91A1FD7-A9DC-4F71-B688-383B2EE273D7}" srcOrd="0" destOrd="0" presId="urn:microsoft.com/office/officeart/2005/8/layout/matrix3"/>
    <dgm:cxn modelId="{B0948589-49E4-4590-9820-4DCB7A7721FC}" srcId="{DAC57FCB-45A3-485C-B204-6CF900A54643}" destId="{9A4528AF-424C-4167-A10F-03C60E8A83A0}" srcOrd="2" destOrd="0" parTransId="{FE3E597C-AB1F-4900-BFD7-414A32778516}" sibTransId="{12626FDD-B97A-4D4A-AE59-F2A795240459}"/>
    <dgm:cxn modelId="{CFEC423A-78A9-4948-87AB-AF9B9768963A}" type="presOf" srcId="{ED0C7ECB-FF09-486A-B2CE-CF20FB1DA3E6}" destId="{6940F92D-1457-4C03-8BBA-BCF8FDEB7535}" srcOrd="0" destOrd="0" presId="urn:microsoft.com/office/officeart/2005/8/layout/matrix3"/>
    <dgm:cxn modelId="{87CBCB50-4B75-49AF-84A5-B6B63A6B5E89}" type="presOf" srcId="{39304FB9-BF70-4D3A-A339-1B2F70129790}" destId="{99C01279-B3EB-423A-ADA3-69D01A9E6604}" srcOrd="0" destOrd="0" presId="urn:microsoft.com/office/officeart/2005/8/layout/matrix3"/>
    <dgm:cxn modelId="{C48CAEAF-5301-49F2-9BFA-62AF28DEA354}" type="presParOf" srcId="{C91A1FD7-A9DC-4F71-B688-383B2EE273D7}" destId="{7BED7C15-9649-4D71-BA0B-2C6F22BD8B78}" srcOrd="0" destOrd="0" presId="urn:microsoft.com/office/officeart/2005/8/layout/matrix3"/>
    <dgm:cxn modelId="{73B5B9C7-DBBE-42F9-A105-7419D58DCCF9}" type="presParOf" srcId="{C91A1FD7-A9DC-4F71-B688-383B2EE273D7}" destId="{99C01279-B3EB-423A-ADA3-69D01A9E6604}" srcOrd="1" destOrd="0" presId="urn:microsoft.com/office/officeart/2005/8/layout/matrix3"/>
    <dgm:cxn modelId="{0F5656D2-C5D3-4450-BDF8-24E8DF303AC1}" type="presParOf" srcId="{C91A1FD7-A9DC-4F71-B688-383B2EE273D7}" destId="{F995FC7F-BBA7-4F5A-AA88-1933F5F09EC6}" srcOrd="2" destOrd="0" presId="urn:microsoft.com/office/officeart/2005/8/layout/matrix3"/>
    <dgm:cxn modelId="{330EF42C-292B-4F1C-A5AD-77BDB130F168}" type="presParOf" srcId="{C91A1FD7-A9DC-4F71-B688-383B2EE273D7}" destId="{688E0DAF-B658-46B9-B3C7-BA54740470CE}" srcOrd="3" destOrd="0" presId="urn:microsoft.com/office/officeart/2005/8/layout/matrix3"/>
    <dgm:cxn modelId="{E3C325EB-6B2E-4B64-9F53-528F69C0AB0B}" type="presParOf" srcId="{C91A1FD7-A9DC-4F71-B688-383B2EE273D7}" destId="{6940F92D-1457-4C03-8BBA-BCF8FDEB753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39F716E-B9F1-4A20-B724-4E6C59266AAF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6CC1CD2A-63FB-41E9-B970-E665B6BDEFF7}">
      <dgm:prSet phldrT="[Text]"/>
      <dgm:spPr/>
      <dgm:t>
        <a:bodyPr/>
        <a:lstStyle/>
        <a:p>
          <a:r>
            <a:rPr lang="en-US" dirty="0"/>
            <a:t>School Administration</a:t>
          </a:r>
        </a:p>
      </dgm:t>
    </dgm:pt>
    <dgm:pt modelId="{C6A0B081-656E-4D34-AE34-22D0D40BC8FF}" type="parTrans" cxnId="{A49853B5-10D1-423E-A81D-F1FD8570DD40}">
      <dgm:prSet/>
      <dgm:spPr/>
      <dgm:t>
        <a:bodyPr/>
        <a:lstStyle/>
        <a:p>
          <a:endParaRPr lang="en-US"/>
        </a:p>
      </dgm:t>
    </dgm:pt>
    <dgm:pt modelId="{E31A9100-F89A-4E34-9346-D9B8A9A3E7BA}" type="sibTrans" cxnId="{A49853B5-10D1-423E-A81D-F1FD8570DD40}">
      <dgm:prSet/>
      <dgm:spPr/>
      <dgm:t>
        <a:bodyPr/>
        <a:lstStyle/>
        <a:p>
          <a:endParaRPr lang="en-US"/>
        </a:p>
      </dgm:t>
    </dgm:pt>
    <dgm:pt modelId="{E607001C-D465-4B51-8ECA-47104E024E1B}">
      <dgm:prSet phldrT="[Text]"/>
      <dgm:spPr/>
      <dgm:t>
        <a:bodyPr/>
        <a:lstStyle/>
        <a:p>
          <a:r>
            <a:rPr lang="en-US" dirty="0"/>
            <a:t>Religious Affairs</a:t>
          </a:r>
        </a:p>
      </dgm:t>
    </dgm:pt>
    <dgm:pt modelId="{97E59CE9-4293-4A4F-A0B5-A314FDF2AED2}" type="parTrans" cxnId="{B32C991F-0827-42B6-8CAF-9545EA9BE33E}">
      <dgm:prSet/>
      <dgm:spPr/>
      <dgm:t>
        <a:bodyPr/>
        <a:lstStyle/>
        <a:p>
          <a:endParaRPr lang="en-US"/>
        </a:p>
      </dgm:t>
    </dgm:pt>
    <dgm:pt modelId="{C87CD1AC-9D96-440E-A0C7-30D78CF31843}" type="sibTrans" cxnId="{B32C991F-0827-42B6-8CAF-9545EA9BE33E}">
      <dgm:prSet/>
      <dgm:spPr/>
      <dgm:t>
        <a:bodyPr/>
        <a:lstStyle/>
        <a:p>
          <a:endParaRPr lang="en-US"/>
        </a:p>
      </dgm:t>
    </dgm:pt>
    <dgm:pt modelId="{35934D1C-086D-42F8-B9CD-13BC8D73BCE3}">
      <dgm:prSet phldrT="[Text]"/>
      <dgm:spPr/>
      <dgm:t>
        <a:bodyPr/>
        <a:lstStyle/>
        <a:p>
          <a:r>
            <a:rPr lang="en-US" dirty="0"/>
            <a:t>Board</a:t>
          </a:r>
        </a:p>
      </dgm:t>
    </dgm:pt>
    <dgm:pt modelId="{418FA444-D544-4469-BB5E-4A22AF40D485}" type="parTrans" cxnId="{02EDC427-7A44-4177-AD3D-9B77EF600C86}">
      <dgm:prSet/>
      <dgm:spPr/>
      <dgm:t>
        <a:bodyPr/>
        <a:lstStyle/>
        <a:p>
          <a:endParaRPr lang="en-US"/>
        </a:p>
      </dgm:t>
    </dgm:pt>
    <dgm:pt modelId="{FA0F00D3-89FA-4F08-A72C-099321284635}" type="sibTrans" cxnId="{02EDC427-7A44-4177-AD3D-9B77EF600C86}">
      <dgm:prSet/>
      <dgm:spPr/>
      <dgm:t>
        <a:bodyPr/>
        <a:lstStyle/>
        <a:p>
          <a:endParaRPr lang="en-US"/>
        </a:p>
      </dgm:t>
    </dgm:pt>
    <dgm:pt modelId="{D0511CCE-364F-49FC-8B8B-F8BB984613A2}" type="pres">
      <dgm:prSet presAssocID="{B39F716E-B9F1-4A20-B724-4E6C59266AAF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E76A264D-BCB1-44F2-9FF1-055244A0B193}" type="pres">
      <dgm:prSet presAssocID="{6CC1CD2A-63FB-41E9-B970-E665B6BDEFF7}" presName="gear1" presStyleLbl="node1" presStyleIdx="0" presStyleCnt="3">
        <dgm:presLayoutVars>
          <dgm:chMax val="1"/>
          <dgm:bulletEnabled val="1"/>
        </dgm:presLayoutVars>
      </dgm:prSet>
      <dgm:spPr/>
    </dgm:pt>
    <dgm:pt modelId="{5A08F519-3546-4DCA-B2C3-612BCEF286F4}" type="pres">
      <dgm:prSet presAssocID="{6CC1CD2A-63FB-41E9-B970-E665B6BDEFF7}" presName="gear1srcNode" presStyleLbl="node1" presStyleIdx="0" presStyleCnt="3"/>
      <dgm:spPr/>
    </dgm:pt>
    <dgm:pt modelId="{2A192B7D-A815-4C9B-A808-1DD24E989A04}" type="pres">
      <dgm:prSet presAssocID="{6CC1CD2A-63FB-41E9-B970-E665B6BDEFF7}" presName="gear1dstNode" presStyleLbl="node1" presStyleIdx="0" presStyleCnt="3"/>
      <dgm:spPr/>
    </dgm:pt>
    <dgm:pt modelId="{AA5D2F23-012C-4A36-BA03-B9BF49BA49DE}" type="pres">
      <dgm:prSet presAssocID="{E607001C-D465-4B51-8ECA-47104E024E1B}" presName="gear2" presStyleLbl="node1" presStyleIdx="1" presStyleCnt="3">
        <dgm:presLayoutVars>
          <dgm:chMax val="1"/>
          <dgm:bulletEnabled val="1"/>
        </dgm:presLayoutVars>
      </dgm:prSet>
      <dgm:spPr/>
    </dgm:pt>
    <dgm:pt modelId="{754FCBBB-7ED1-4BA4-8A7D-61E269ECCE3C}" type="pres">
      <dgm:prSet presAssocID="{E607001C-D465-4B51-8ECA-47104E024E1B}" presName="gear2srcNode" presStyleLbl="node1" presStyleIdx="1" presStyleCnt="3"/>
      <dgm:spPr/>
    </dgm:pt>
    <dgm:pt modelId="{4A8B49F4-34CF-45A6-BD12-D51C007CD318}" type="pres">
      <dgm:prSet presAssocID="{E607001C-D465-4B51-8ECA-47104E024E1B}" presName="gear2dstNode" presStyleLbl="node1" presStyleIdx="1" presStyleCnt="3"/>
      <dgm:spPr/>
    </dgm:pt>
    <dgm:pt modelId="{36E0DFDF-E909-42DF-B3DF-34FA0276E0F6}" type="pres">
      <dgm:prSet presAssocID="{35934D1C-086D-42F8-B9CD-13BC8D73BCE3}" presName="gear3" presStyleLbl="node1" presStyleIdx="2" presStyleCnt="3"/>
      <dgm:spPr/>
    </dgm:pt>
    <dgm:pt modelId="{DEE68DAA-C6D2-42CF-BFF6-DCF9472020C4}" type="pres">
      <dgm:prSet presAssocID="{35934D1C-086D-42F8-B9CD-13BC8D73BCE3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3C91DCAF-E537-4E3C-8AC0-D784D4C48470}" type="pres">
      <dgm:prSet presAssocID="{35934D1C-086D-42F8-B9CD-13BC8D73BCE3}" presName="gear3srcNode" presStyleLbl="node1" presStyleIdx="2" presStyleCnt="3"/>
      <dgm:spPr/>
    </dgm:pt>
    <dgm:pt modelId="{D1844FCF-5FD2-49C3-AD89-755A28791553}" type="pres">
      <dgm:prSet presAssocID="{35934D1C-086D-42F8-B9CD-13BC8D73BCE3}" presName="gear3dstNode" presStyleLbl="node1" presStyleIdx="2" presStyleCnt="3"/>
      <dgm:spPr/>
    </dgm:pt>
    <dgm:pt modelId="{4B4A7855-A160-435F-93E2-01FB44A55FE0}" type="pres">
      <dgm:prSet presAssocID="{E31A9100-F89A-4E34-9346-D9B8A9A3E7BA}" presName="connector1" presStyleLbl="sibTrans2D1" presStyleIdx="0" presStyleCnt="3"/>
      <dgm:spPr/>
    </dgm:pt>
    <dgm:pt modelId="{D58D0692-611B-492C-9167-1516F546D9C9}" type="pres">
      <dgm:prSet presAssocID="{C87CD1AC-9D96-440E-A0C7-30D78CF31843}" presName="connector2" presStyleLbl="sibTrans2D1" presStyleIdx="1" presStyleCnt="3"/>
      <dgm:spPr/>
    </dgm:pt>
    <dgm:pt modelId="{06C05305-6A28-4009-A7F5-C99608C2A973}" type="pres">
      <dgm:prSet presAssocID="{FA0F00D3-89FA-4F08-A72C-099321284635}" presName="connector3" presStyleLbl="sibTrans2D1" presStyleIdx="2" presStyleCnt="3"/>
      <dgm:spPr/>
    </dgm:pt>
  </dgm:ptLst>
  <dgm:cxnLst>
    <dgm:cxn modelId="{802B5577-74FB-7540-A574-1AC56B800835}" type="presOf" srcId="{6CC1CD2A-63FB-41E9-B970-E665B6BDEFF7}" destId="{E76A264D-BCB1-44F2-9FF1-055244A0B193}" srcOrd="0" destOrd="0" presId="urn:microsoft.com/office/officeart/2005/8/layout/gear1"/>
    <dgm:cxn modelId="{0FAA0AC0-23C1-B84E-B33E-482E122DE3EE}" type="presOf" srcId="{FA0F00D3-89FA-4F08-A72C-099321284635}" destId="{06C05305-6A28-4009-A7F5-C99608C2A973}" srcOrd="0" destOrd="0" presId="urn:microsoft.com/office/officeart/2005/8/layout/gear1"/>
    <dgm:cxn modelId="{324287EF-FCC7-DA47-967E-B015E0E53F4E}" type="presOf" srcId="{E607001C-D465-4B51-8ECA-47104E024E1B}" destId="{4A8B49F4-34CF-45A6-BD12-D51C007CD318}" srcOrd="2" destOrd="0" presId="urn:microsoft.com/office/officeart/2005/8/layout/gear1"/>
    <dgm:cxn modelId="{E5104DA5-BB1E-7343-A5A8-64A2F0472860}" type="presOf" srcId="{C87CD1AC-9D96-440E-A0C7-30D78CF31843}" destId="{D58D0692-611B-492C-9167-1516F546D9C9}" srcOrd="0" destOrd="0" presId="urn:microsoft.com/office/officeart/2005/8/layout/gear1"/>
    <dgm:cxn modelId="{CE0BB2CC-7B65-334F-8195-F002B90EA4EF}" type="presOf" srcId="{E31A9100-F89A-4E34-9346-D9B8A9A3E7BA}" destId="{4B4A7855-A160-435F-93E2-01FB44A55FE0}" srcOrd="0" destOrd="0" presId="urn:microsoft.com/office/officeart/2005/8/layout/gear1"/>
    <dgm:cxn modelId="{F53D1FC8-C71E-0042-BA9E-3F25132866E8}" type="presOf" srcId="{35934D1C-086D-42F8-B9CD-13BC8D73BCE3}" destId="{D1844FCF-5FD2-49C3-AD89-755A28791553}" srcOrd="3" destOrd="0" presId="urn:microsoft.com/office/officeart/2005/8/layout/gear1"/>
    <dgm:cxn modelId="{19A6C549-EF76-F945-8C15-17FA78C241DE}" type="presOf" srcId="{35934D1C-086D-42F8-B9CD-13BC8D73BCE3}" destId="{36E0DFDF-E909-42DF-B3DF-34FA0276E0F6}" srcOrd="0" destOrd="0" presId="urn:microsoft.com/office/officeart/2005/8/layout/gear1"/>
    <dgm:cxn modelId="{B32C991F-0827-42B6-8CAF-9545EA9BE33E}" srcId="{B39F716E-B9F1-4A20-B724-4E6C59266AAF}" destId="{E607001C-D465-4B51-8ECA-47104E024E1B}" srcOrd="1" destOrd="0" parTransId="{97E59CE9-4293-4A4F-A0B5-A314FDF2AED2}" sibTransId="{C87CD1AC-9D96-440E-A0C7-30D78CF31843}"/>
    <dgm:cxn modelId="{02EDC427-7A44-4177-AD3D-9B77EF600C86}" srcId="{B39F716E-B9F1-4A20-B724-4E6C59266AAF}" destId="{35934D1C-086D-42F8-B9CD-13BC8D73BCE3}" srcOrd="2" destOrd="0" parTransId="{418FA444-D544-4469-BB5E-4A22AF40D485}" sibTransId="{FA0F00D3-89FA-4F08-A72C-099321284635}"/>
    <dgm:cxn modelId="{5D95093A-27CF-E943-AA0F-19643D018DA4}" type="presOf" srcId="{35934D1C-086D-42F8-B9CD-13BC8D73BCE3}" destId="{DEE68DAA-C6D2-42CF-BFF6-DCF9472020C4}" srcOrd="1" destOrd="0" presId="urn:microsoft.com/office/officeart/2005/8/layout/gear1"/>
    <dgm:cxn modelId="{B55F74F8-88BB-4D4C-B716-B750EC8DD6AC}" type="presOf" srcId="{6CC1CD2A-63FB-41E9-B970-E665B6BDEFF7}" destId="{2A192B7D-A815-4C9B-A808-1DD24E989A04}" srcOrd="2" destOrd="0" presId="urn:microsoft.com/office/officeart/2005/8/layout/gear1"/>
    <dgm:cxn modelId="{E50705D4-508C-F241-BC04-064CB3544FCE}" type="presOf" srcId="{35934D1C-086D-42F8-B9CD-13BC8D73BCE3}" destId="{3C91DCAF-E537-4E3C-8AC0-D784D4C48470}" srcOrd="2" destOrd="0" presId="urn:microsoft.com/office/officeart/2005/8/layout/gear1"/>
    <dgm:cxn modelId="{0896D5E4-4406-DC43-8D08-A7B79133FA9C}" type="presOf" srcId="{E607001C-D465-4B51-8ECA-47104E024E1B}" destId="{AA5D2F23-012C-4A36-BA03-B9BF49BA49DE}" srcOrd="0" destOrd="0" presId="urn:microsoft.com/office/officeart/2005/8/layout/gear1"/>
    <dgm:cxn modelId="{E84DAC7E-1C43-F64F-8C3C-48A2D0783D3B}" type="presOf" srcId="{B39F716E-B9F1-4A20-B724-4E6C59266AAF}" destId="{D0511CCE-364F-49FC-8B8B-F8BB984613A2}" srcOrd="0" destOrd="0" presId="urn:microsoft.com/office/officeart/2005/8/layout/gear1"/>
    <dgm:cxn modelId="{D0AE3FBD-C2E5-674E-85DD-3D5452CC933A}" type="presOf" srcId="{E607001C-D465-4B51-8ECA-47104E024E1B}" destId="{754FCBBB-7ED1-4BA4-8A7D-61E269ECCE3C}" srcOrd="1" destOrd="0" presId="urn:microsoft.com/office/officeart/2005/8/layout/gear1"/>
    <dgm:cxn modelId="{619F634E-5772-7042-B443-0D5407CFB7BE}" type="presOf" srcId="{6CC1CD2A-63FB-41E9-B970-E665B6BDEFF7}" destId="{5A08F519-3546-4DCA-B2C3-612BCEF286F4}" srcOrd="1" destOrd="0" presId="urn:microsoft.com/office/officeart/2005/8/layout/gear1"/>
    <dgm:cxn modelId="{A49853B5-10D1-423E-A81D-F1FD8570DD40}" srcId="{B39F716E-B9F1-4A20-B724-4E6C59266AAF}" destId="{6CC1CD2A-63FB-41E9-B970-E665B6BDEFF7}" srcOrd="0" destOrd="0" parTransId="{C6A0B081-656E-4D34-AE34-22D0D40BC8FF}" sibTransId="{E31A9100-F89A-4E34-9346-D9B8A9A3E7BA}"/>
    <dgm:cxn modelId="{74AB8D50-9E0B-4F48-A7A6-C05BC96A25BF}" type="presParOf" srcId="{D0511CCE-364F-49FC-8B8B-F8BB984613A2}" destId="{E76A264D-BCB1-44F2-9FF1-055244A0B193}" srcOrd="0" destOrd="0" presId="urn:microsoft.com/office/officeart/2005/8/layout/gear1"/>
    <dgm:cxn modelId="{D5A4B018-AEFA-674A-A307-788917C82187}" type="presParOf" srcId="{D0511CCE-364F-49FC-8B8B-F8BB984613A2}" destId="{5A08F519-3546-4DCA-B2C3-612BCEF286F4}" srcOrd="1" destOrd="0" presId="urn:microsoft.com/office/officeart/2005/8/layout/gear1"/>
    <dgm:cxn modelId="{E2FD8F10-70F0-E246-A6CD-271439B34832}" type="presParOf" srcId="{D0511CCE-364F-49FC-8B8B-F8BB984613A2}" destId="{2A192B7D-A815-4C9B-A808-1DD24E989A04}" srcOrd="2" destOrd="0" presId="urn:microsoft.com/office/officeart/2005/8/layout/gear1"/>
    <dgm:cxn modelId="{FC6E7B96-76A1-5246-AD93-F262931B5036}" type="presParOf" srcId="{D0511CCE-364F-49FC-8B8B-F8BB984613A2}" destId="{AA5D2F23-012C-4A36-BA03-B9BF49BA49DE}" srcOrd="3" destOrd="0" presId="urn:microsoft.com/office/officeart/2005/8/layout/gear1"/>
    <dgm:cxn modelId="{F1CBED8E-0DD5-494B-88C4-A0B575CD2689}" type="presParOf" srcId="{D0511CCE-364F-49FC-8B8B-F8BB984613A2}" destId="{754FCBBB-7ED1-4BA4-8A7D-61E269ECCE3C}" srcOrd="4" destOrd="0" presId="urn:microsoft.com/office/officeart/2005/8/layout/gear1"/>
    <dgm:cxn modelId="{2ED71BBE-ADC3-1C40-89F2-4E5315646EEB}" type="presParOf" srcId="{D0511CCE-364F-49FC-8B8B-F8BB984613A2}" destId="{4A8B49F4-34CF-45A6-BD12-D51C007CD318}" srcOrd="5" destOrd="0" presId="urn:microsoft.com/office/officeart/2005/8/layout/gear1"/>
    <dgm:cxn modelId="{77B954EC-D0F1-AD4A-B8C9-F15F065810E2}" type="presParOf" srcId="{D0511CCE-364F-49FC-8B8B-F8BB984613A2}" destId="{36E0DFDF-E909-42DF-B3DF-34FA0276E0F6}" srcOrd="6" destOrd="0" presId="urn:microsoft.com/office/officeart/2005/8/layout/gear1"/>
    <dgm:cxn modelId="{670685BC-CAAA-CF4C-BA30-23E7D0325789}" type="presParOf" srcId="{D0511CCE-364F-49FC-8B8B-F8BB984613A2}" destId="{DEE68DAA-C6D2-42CF-BFF6-DCF9472020C4}" srcOrd="7" destOrd="0" presId="urn:microsoft.com/office/officeart/2005/8/layout/gear1"/>
    <dgm:cxn modelId="{026C3A0C-A566-E840-AD78-6CB19291DC02}" type="presParOf" srcId="{D0511CCE-364F-49FC-8B8B-F8BB984613A2}" destId="{3C91DCAF-E537-4E3C-8AC0-D784D4C48470}" srcOrd="8" destOrd="0" presId="urn:microsoft.com/office/officeart/2005/8/layout/gear1"/>
    <dgm:cxn modelId="{2AC0B51A-FEF6-DC4D-BF74-8F4D203733E9}" type="presParOf" srcId="{D0511CCE-364F-49FC-8B8B-F8BB984613A2}" destId="{D1844FCF-5FD2-49C3-AD89-755A28791553}" srcOrd="9" destOrd="0" presId="urn:microsoft.com/office/officeart/2005/8/layout/gear1"/>
    <dgm:cxn modelId="{8FEAE4BD-3AEB-6842-9B9C-2DAB3F4B6AC0}" type="presParOf" srcId="{D0511CCE-364F-49FC-8B8B-F8BB984613A2}" destId="{4B4A7855-A160-435F-93E2-01FB44A55FE0}" srcOrd="10" destOrd="0" presId="urn:microsoft.com/office/officeart/2005/8/layout/gear1"/>
    <dgm:cxn modelId="{91EDEEF0-6D51-5B4E-BBF4-494D08472CFC}" type="presParOf" srcId="{D0511CCE-364F-49FC-8B8B-F8BB984613A2}" destId="{D58D0692-611B-492C-9167-1516F546D9C9}" srcOrd="11" destOrd="0" presId="urn:microsoft.com/office/officeart/2005/8/layout/gear1"/>
    <dgm:cxn modelId="{1678FA3A-0CA7-F243-B0EE-577648830F87}" type="presParOf" srcId="{D0511CCE-364F-49FC-8B8B-F8BB984613A2}" destId="{06C05305-6A28-4009-A7F5-C99608C2A973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34451A-22CF-48E9-81B5-71870BE7D095}">
      <dsp:nvSpPr>
        <dsp:cNvPr id="0" name=""/>
        <dsp:cNvSpPr/>
      </dsp:nvSpPr>
      <dsp:spPr>
        <a:xfrm>
          <a:off x="7889556" y="1259522"/>
          <a:ext cx="2380878" cy="2219154"/>
        </a:xfrm>
        <a:prstGeom prst="wedgeRectCallout">
          <a:avLst>
            <a:gd name="adj1" fmla="val 0"/>
            <a:gd name="adj2" fmla="val 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73025" tIns="73025" rIns="73025" bIns="73025" numCol="1" spcCol="1270" anchor="t" anchorCtr="0">
          <a:noAutofit/>
        </a:bodyPr>
        <a:lstStyle/>
        <a:p>
          <a:pPr marL="0" lvl="0" indent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Plans, Anticipates, Sees opportunities</a:t>
          </a:r>
        </a:p>
      </dsp:txBody>
      <dsp:txXfrm>
        <a:off x="8191452" y="1259522"/>
        <a:ext cx="2078982" cy="2219154"/>
      </dsp:txXfrm>
    </dsp:sp>
    <dsp:sp modelId="{8F9C1ACA-35DA-47F3-98DD-F276911869A4}">
      <dsp:nvSpPr>
        <dsp:cNvPr id="0" name=""/>
        <dsp:cNvSpPr/>
      </dsp:nvSpPr>
      <dsp:spPr>
        <a:xfrm>
          <a:off x="7881098" y="368556"/>
          <a:ext cx="2389336" cy="895110"/>
        </a:xfrm>
        <a:prstGeom prst="rect">
          <a:avLst/>
        </a:prstGeom>
        <a:solidFill>
          <a:schemeClr val="accent2"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Exceptional</a:t>
          </a:r>
          <a:endParaRPr lang="en-US" sz="2100" kern="1200" dirty="0"/>
        </a:p>
      </dsp:txBody>
      <dsp:txXfrm>
        <a:off x="7881098" y="368556"/>
        <a:ext cx="2389336" cy="895110"/>
      </dsp:txXfrm>
    </dsp:sp>
    <dsp:sp modelId="{7CB14207-9ED0-43F1-AB82-1F84E7C3A965}">
      <dsp:nvSpPr>
        <dsp:cNvPr id="0" name=""/>
        <dsp:cNvSpPr/>
      </dsp:nvSpPr>
      <dsp:spPr>
        <a:xfrm>
          <a:off x="5509302" y="1269099"/>
          <a:ext cx="2431130" cy="2209597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025" tIns="73025" rIns="73025" bIns="73025" numCol="1" spcCol="1270" anchor="t" anchorCtr="0">
          <a:noAutofit/>
        </a:bodyPr>
        <a:lstStyle/>
        <a:p>
          <a:pPr marL="0" lvl="0" indent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Strategic, Plans, Fiscal</a:t>
          </a:r>
        </a:p>
      </dsp:txBody>
      <dsp:txXfrm>
        <a:off x="5817569" y="1269099"/>
        <a:ext cx="2122862" cy="2209597"/>
      </dsp:txXfrm>
    </dsp:sp>
    <dsp:sp modelId="{29C92D63-4733-491A-ABB5-081ABF861C01}">
      <dsp:nvSpPr>
        <dsp:cNvPr id="0" name=""/>
        <dsp:cNvSpPr/>
      </dsp:nvSpPr>
      <dsp:spPr>
        <a:xfrm>
          <a:off x="5482799" y="507788"/>
          <a:ext cx="2431130" cy="7673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Responsible</a:t>
          </a:r>
          <a:endParaRPr lang="en-US" sz="2000" kern="1200" dirty="0"/>
        </a:p>
      </dsp:txBody>
      <dsp:txXfrm>
        <a:off x="5482799" y="507788"/>
        <a:ext cx="2431130" cy="767372"/>
      </dsp:txXfrm>
    </dsp:sp>
    <dsp:sp modelId="{3A63567A-9458-4321-9D8D-68C4970DE89A}">
      <dsp:nvSpPr>
        <dsp:cNvPr id="0" name=""/>
        <dsp:cNvSpPr/>
      </dsp:nvSpPr>
      <dsp:spPr>
        <a:xfrm>
          <a:off x="3466451" y="1317950"/>
          <a:ext cx="2022332" cy="1802938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63500" rIns="63500" bIns="63500" numCol="1" spcCol="1270" anchor="t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No real consequence</a:t>
          </a:r>
        </a:p>
      </dsp:txBody>
      <dsp:txXfrm>
        <a:off x="3722883" y="1317950"/>
        <a:ext cx="1765900" cy="1802938"/>
      </dsp:txXfrm>
    </dsp:sp>
    <dsp:sp modelId="{3DA615E8-2272-46DE-BB4B-192CBCB87683}">
      <dsp:nvSpPr>
        <dsp:cNvPr id="0" name=""/>
        <dsp:cNvSpPr/>
      </dsp:nvSpPr>
      <dsp:spPr>
        <a:xfrm>
          <a:off x="3471728" y="699894"/>
          <a:ext cx="2011779" cy="6391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Functional</a:t>
          </a:r>
        </a:p>
      </dsp:txBody>
      <dsp:txXfrm>
        <a:off x="3471728" y="699894"/>
        <a:ext cx="2011779" cy="639161"/>
      </dsp:txXfrm>
    </dsp:sp>
    <dsp:sp modelId="{D986899E-2541-4D6D-9BD3-B99E7299534A}">
      <dsp:nvSpPr>
        <dsp:cNvPr id="0" name=""/>
        <dsp:cNvSpPr/>
      </dsp:nvSpPr>
      <dsp:spPr>
        <a:xfrm>
          <a:off x="1338790" y="1327055"/>
          <a:ext cx="2101166" cy="1316742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63500" rIns="63500" bIns="63500" numCol="1" spcCol="1270" anchor="t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Conflict</a:t>
          </a:r>
        </a:p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Disengaged</a:t>
          </a:r>
        </a:p>
      </dsp:txBody>
      <dsp:txXfrm>
        <a:off x="1605218" y="1327055"/>
        <a:ext cx="1834738" cy="1316742"/>
      </dsp:txXfrm>
    </dsp:sp>
    <dsp:sp modelId="{58A28469-FB45-4256-9891-A9E209314A0F}">
      <dsp:nvSpPr>
        <dsp:cNvPr id="0" name=""/>
        <dsp:cNvSpPr/>
      </dsp:nvSpPr>
      <dsp:spPr>
        <a:xfrm>
          <a:off x="1336099" y="816112"/>
          <a:ext cx="2133067" cy="5114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Dysfunctional</a:t>
          </a:r>
        </a:p>
      </dsp:txBody>
      <dsp:txXfrm>
        <a:off x="1336099" y="816112"/>
        <a:ext cx="2133067" cy="5114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27DDC8-CEC2-41AF-95D2-50593AC6EB34}">
      <dsp:nvSpPr>
        <dsp:cNvPr id="0" name=""/>
        <dsp:cNvSpPr/>
      </dsp:nvSpPr>
      <dsp:spPr>
        <a:xfrm>
          <a:off x="1878" y="1342467"/>
          <a:ext cx="1672270" cy="6689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Concept</a:t>
          </a:r>
        </a:p>
      </dsp:txBody>
      <dsp:txXfrm>
        <a:off x="336332" y="1342467"/>
        <a:ext cx="1003362" cy="668908"/>
      </dsp:txXfrm>
    </dsp:sp>
    <dsp:sp modelId="{B177F4AE-735F-49BA-8A0C-9936F9B9FD19}">
      <dsp:nvSpPr>
        <dsp:cNvPr id="0" name=""/>
        <dsp:cNvSpPr/>
      </dsp:nvSpPr>
      <dsp:spPr>
        <a:xfrm>
          <a:off x="1506921" y="1342467"/>
          <a:ext cx="1672270" cy="6689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Startup</a:t>
          </a:r>
        </a:p>
      </dsp:txBody>
      <dsp:txXfrm>
        <a:off x="1841375" y="1342467"/>
        <a:ext cx="1003362" cy="668908"/>
      </dsp:txXfrm>
    </dsp:sp>
    <dsp:sp modelId="{7F77FCC9-DD9A-47F4-8B3D-B93C39E0CCA4}">
      <dsp:nvSpPr>
        <dsp:cNvPr id="0" name=""/>
        <dsp:cNvSpPr/>
      </dsp:nvSpPr>
      <dsp:spPr>
        <a:xfrm>
          <a:off x="3011964" y="1342467"/>
          <a:ext cx="1672270" cy="6689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Growth</a:t>
          </a:r>
        </a:p>
      </dsp:txBody>
      <dsp:txXfrm>
        <a:off x="3346418" y="1342467"/>
        <a:ext cx="1003362" cy="668908"/>
      </dsp:txXfrm>
    </dsp:sp>
    <dsp:sp modelId="{EEFD08A9-9B27-455B-B3FD-723A9E66C39D}">
      <dsp:nvSpPr>
        <dsp:cNvPr id="0" name=""/>
        <dsp:cNvSpPr/>
      </dsp:nvSpPr>
      <dsp:spPr>
        <a:xfrm>
          <a:off x="4517008" y="1342467"/>
          <a:ext cx="1672270" cy="6689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Maturity</a:t>
          </a:r>
        </a:p>
      </dsp:txBody>
      <dsp:txXfrm>
        <a:off x="4851462" y="1342467"/>
        <a:ext cx="1003362" cy="668908"/>
      </dsp:txXfrm>
    </dsp:sp>
    <dsp:sp modelId="{90A877B0-108A-48C0-883E-91A591C60536}">
      <dsp:nvSpPr>
        <dsp:cNvPr id="0" name=""/>
        <dsp:cNvSpPr/>
      </dsp:nvSpPr>
      <dsp:spPr>
        <a:xfrm>
          <a:off x="6022051" y="1342467"/>
          <a:ext cx="1672270" cy="6689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Decline</a:t>
          </a:r>
        </a:p>
      </dsp:txBody>
      <dsp:txXfrm>
        <a:off x="6356505" y="1342467"/>
        <a:ext cx="1003362" cy="6689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D7C15-9649-4D71-BA0B-2C6F22BD8B78}">
      <dsp:nvSpPr>
        <dsp:cNvPr id="0" name=""/>
        <dsp:cNvSpPr/>
      </dsp:nvSpPr>
      <dsp:spPr>
        <a:xfrm>
          <a:off x="875563" y="0"/>
          <a:ext cx="3805950" cy="380595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C01279-B3EB-423A-ADA3-69D01A9E6604}">
      <dsp:nvSpPr>
        <dsp:cNvPr id="0" name=""/>
        <dsp:cNvSpPr/>
      </dsp:nvSpPr>
      <dsp:spPr>
        <a:xfrm>
          <a:off x="1237129" y="361565"/>
          <a:ext cx="1484320" cy="1484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OBSERVATION</a:t>
          </a:r>
        </a:p>
      </dsp:txBody>
      <dsp:txXfrm>
        <a:off x="1309588" y="434024"/>
        <a:ext cx="1339402" cy="1339402"/>
      </dsp:txXfrm>
    </dsp:sp>
    <dsp:sp modelId="{F995FC7F-BBA7-4F5A-AA88-1933F5F09EC6}">
      <dsp:nvSpPr>
        <dsp:cNvPr id="0" name=""/>
        <dsp:cNvSpPr/>
      </dsp:nvSpPr>
      <dsp:spPr>
        <a:xfrm>
          <a:off x="2835628" y="361565"/>
          <a:ext cx="1484320" cy="1484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LEADERSHIP</a:t>
          </a:r>
        </a:p>
      </dsp:txBody>
      <dsp:txXfrm>
        <a:off x="2908087" y="434024"/>
        <a:ext cx="1339402" cy="1339402"/>
      </dsp:txXfrm>
    </dsp:sp>
    <dsp:sp modelId="{688E0DAF-B658-46B9-B3C7-BA54740470CE}">
      <dsp:nvSpPr>
        <dsp:cNvPr id="0" name=""/>
        <dsp:cNvSpPr/>
      </dsp:nvSpPr>
      <dsp:spPr>
        <a:xfrm>
          <a:off x="1237129" y="1960064"/>
          <a:ext cx="1484320" cy="1484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ATTENDANCE</a:t>
          </a:r>
        </a:p>
      </dsp:txBody>
      <dsp:txXfrm>
        <a:off x="1309588" y="2032523"/>
        <a:ext cx="1339402" cy="1339402"/>
      </dsp:txXfrm>
    </dsp:sp>
    <dsp:sp modelId="{6940F92D-1457-4C03-8BBA-BCF8FDEB7535}">
      <dsp:nvSpPr>
        <dsp:cNvPr id="0" name=""/>
        <dsp:cNvSpPr/>
      </dsp:nvSpPr>
      <dsp:spPr>
        <a:xfrm>
          <a:off x="2835628" y="1960064"/>
          <a:ext cx="1484320" cy="1484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MICROMANAGEMENT</a:t>
          </a:r>
        </a:p>
      </dsp:txBody>
      <dsp:txXfrm>
        <a:off x="2908087" y="2032523"/>
        <a:ext cx="1339402" cy="13394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6A264D-BCB1-44F2-9FF1-055244A0B193}">
      <dsp:nvSpPr>
        <dsp:cNvPr id="0" name=""/>
        <dsp:cNvSpPr/>
      </dsp:nvSpPr>
      <dsp:spPr>
        <a:xfrm>
          <a:off x="3888501" y="2036683"/>
          <a:ext cx="2489279" cy="2489279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School Administration</a:t>
          </a:r>
        </a:p>
      </dsp:txBody>
      <dsp:txXfrm>
        <a:off x="4388957" y="2619785"/>
        <a:ext cx="1488367" cy="1279541"/>
      </dsp:txXfrm>
    </dsp:sp>
    <dsp:sp modelId="{AA5D2F23-012C-4A36-BA03-B9BF49BA49DE}">
      <dsp:nvSpPr>
        <dsp:cNvPr id="0" name=""/>
        <dsp:cNvSpPr/>
      </dsp:nvSpPr>
      <dsp:spPr>
        <a:xfrm>
          <a:off x="2440193" y="1448308"/>
          <a:ext cx="1810385" cy="1810385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Religious Affairs</a:t>
          </a:r>
        </a:p>
      </dsp:txBody>
      <dsp:txXfrm>
        <a:off x="2895963" y="1906833"/>
        <a:ext cx="898845" cy="893335"/>
      </dsp:txXfrm>
    </dsp:sp>
    <dsp:sp modelId="{36E0DFDF-E909-42DF-B3DF-34FA0276E0F6}">
      <dsp:nvSpPr>
        <dsp:cNvPr id="0" name=""/>
        <dsp:cNvSpPr/>
      </dsp:nvSpPr>
      <dsp:spPr>
        <a:xfrm rot="20700000">
          <a:off x="3454194" y="199327"/>
          <a:ext cx="1773807" cy="177380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Board</a:t>
          </a:r>
        </a:p>
      </dsp:txBody>
      <dsp:txXfrm rot="-20700000">
        <a:off x="3843242" y="588375"/>
        <a:ext cx="995711" cy="995711"/>
      </dsp:txXfrm>
    </dsp:sp>
    <dsp:sp modelId="{4B4A7855-A160-435F-93E2-01FB44A55FE0}">
      <dsp:nvSpPr>
        <dsp:cNvPr id="0" name=""/>
        <dsp:cNvSpPr/>
      </dsp:nvSpPr>
      <dsp:spPr>
        <a:xfrm>
          <a:off x="3700746" y="1658974"/>
          <a:ext cx="3186277" cy="3186277"/>
        </a:xfrm>
        <a:prstGeom prst="circularArrow">
          <a:avLst>
            <a:gd name="adj1" fmla="val 4687"/>
            <a:gd name="adj2" fmla="val 299029"/>
            <a:gd name="adj3" fmla="val 2523572"/>
            <a:gd name="adj4" fmla="val 1584541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8D0692-611B-492C-9167-1516F546D9C9}">
      <dsp:nvSpPr>
        <dsp:cNvPr id="0" name=""/>
        <dsp:cNvSpPr/>
      </dsp:nvSpPr>
      <dsp:spPr>
        <a:xfrm>
          <a:off x="2119577" y="1046315"/>
          <a:ext cx="2315030" cy="23150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C05305-6A28-4009-A7F5-C99608C2A973}">
      <dsp:nvSpPr>
        <dsp:cNvPr id="0" name=""/>
        <dsp:cNvSpPr/>
      </dsp:nvSpPr>
      <dsp:spPr>
        <a:xfrm>
          <a:off x="3043894" y="-190626"/>
          <a:ext cx="2496068" cy="249606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InterconnectedBlockProcess">
  <dgm:title val="Interconnected Block Process"/>
  <dgm:desc val="Use to show sequential steps in a process. Works best with small amounts of Level 1 text and medium amounts of Level 2 text."/>
  <dgm:catLst>
    <dgm:cat type="process" pri="5500"/>
    <dgm:cat type="officeonline" pri="3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2" destOrd="0"/>
        <dgm:cxn modelId="42" srcId="40" destId="41" srcOrd="0" destOrd="0"/>
      </dgm:cxnLst>
      <dgm:bg/>
      <dgm:whole/>
    </dgm:dataModel>
  </dgm:clrData>
  <dgm:layoutNode name="Name0">
    <dgm:varLst>
      <dgm:chMax val="7"/>
      <dgm:chPref val="5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.127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5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Accent1" refType="w" fact="0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Child1" refType="w" fact="0.063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Parent1" refType="w" fact="0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.5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Child2" refType="w" fact="0.5635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Parent2" refType="w" fact="0.5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6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Accent1" refType="w" fact="0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Child1" refType="w" fact="0.0423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Parent1" refType="w" fact="0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Child2" refType="w" fact="0.3756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.6667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Child3" refType="w" fact="0.709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Parent3" refType="w" fact="0.6667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7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Accent1" refType="w" fact="0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Child1" refType="w" fact="0.0317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Parent1" refType="w" fact="0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2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Child2" refType="w" fact="0.2817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Parent2" refType="w" fact="0.2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Child3" refType="w" fact="0.5317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Parent3" refType="w" fact="0.5"/>
              <dgm:constr type="t" for="ch" forName="Parent3" refType="h" fact="0.0275"/>
              <dgm:constr type="w" for="ch" forName="Parent3" refType="w" fact="0.25"/>
              <dgm:constr type="h" for="ch" forName="Parent3" refType="h" fact="0.1622"/>
              <dgm:constr type="l" for="ch" forName="ChildAccent4" refType="w" fact="0.75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Child4" refType="w" fact="0.7817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Parent4" refType="w" fact="0.75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8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Accent1" refType="w" fact="0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Child1" refType="w" fact="0.0254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Parent1" refType="w" fact="0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2001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Child2" refType="w" fact="0.2255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Parent2" refType="w" fact="0.2001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Child3" refType="w" fact="0.4256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6003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Child4" refType="w" fact="0.6257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Parent4" refType="w" fact="0.6003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.7999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Child5" refType="w" fact="0.8253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Parent5" refType="w" fact="0.7999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9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Accent1" refType="w" fact="0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Child1" refType="w" fact="0.0212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Parent1" refType="w" fact="0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167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Child2" refType="w" fact="0.1888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Parent2" refType="w" fact="0.167"/>
              <dgm:constr type="t" for="ch" forName="Parent2" refType="h" fact="0.0923"/>
              <dgm:constr type="w" for="ch" forName="Parent2" refType="w" fact="0.167"/>
              <dgm:constr type="h" for="ch" forName="Parent2" refType="h" fact="0.1164"/>
              <dgm:constr type="l" for="ch" forName="ChildAccent3" refType="w" fact="0.333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Child3" refType="w" fact="0.3551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Parent3" refType="w" fact="0.3339"/>
              <dgm:constr type="t" for="ch" forName="Parent3" refType="h" fact="0.0698"/>
              <dgm:constr type="w" for="ch" forName="Parent3" refType="w" fact="0.167"/>
              <dgm:constr type="h" for="ch" forName="Parent3" refType="h" fact="0.1396"/>
              <dgm:constr type="l" for="ch" forName="ChildAccent4" refType="w" fact="0.500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Child4" refType="w" fact="0.5221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Parent4" refType="w" fact="0.501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6674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Child5" refType="w" fact="0.6886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Parent5" refType="w" fact="0.668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.833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Child6" refType="w" fact="0.8542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Parent6" refType="w" fact="0.835"/>
              <dgm:constr type="t" for="ch" forName="Parent6" refType="h" fact="0"/>
              <dgm:constr type="w" for="ch" forName="Parent6" refType="w" fact="0.165"/>
              <dgm:constr type="h" for="ch" forName="Parent6" refType="h" fact="0.2095"/>
            </dgm:constrLst>
          </dgm:if>
          <dgm:else name="Name10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Accent1" refType="w" fact="0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Child1" refType="w" fact="0.0182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Parent1" refType="w" fact="0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1432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Child2" refType="w" fact="0.1614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Parent2" refType="w" fact="0.1432"/>
              <dgm:constr type="t" for="ch" forName="Parent2" refType="h" fact="0.108"/>
              <dgm:constr type="w" for="ch" forName="Parent2" refType="w" fact="0.1432"/>
              <dgm:constr type="h" for="ch" forName="Parent2" refType="h" fact="0.1088"/>
              <dgm:constr type="l" for="ch" forName="ChildAccent3" refType="w" fact="0.2865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Child3" refType="w" fact="0.3047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Parent3" refType="w" fact="0.2865"/>
              <dgm:constr type="t" for="ch" forName="Parent3" refType="h" fact="0.087"/>
              <dgm:constr type="w" for="ch" forName="Parent3" refType="w" fact="0.143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Child4" refType="w" fact="0.4479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5726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Child5" refType="w" fact="0.5908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Parent5" refType="w" fact="0.5726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7147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Child6" refType="w" fact="0.7329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Parent6" refType="w" fact="0.716"/>
              <dgm:constr type="t" for="ch" forName="Parent6" refType="h" fact="0.0217"/>
              <dgm:constr type="w" for="ch" forName="Parent6" refType="w" fact="0.1424"/>
              <dgm:constr type="h" for="ch" forName="Parent6" refType="h" fact="0.1958"/>
              <dgm:constr type="l" for="ch" forName="ChildAccent7" refType="w" fact="0.8568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Child7" refType="w" fact="0.875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Parent7" refType="w" fact="0.8577"/>
              <dgm:constr type="t" for="ch" forName="Parent7" refType="h" fact="0"/>
              <dgm:constr type="w" for="ch" forName="Parent7" refType="w" fact="0.1423"/>
              <dgm:constr type="h" for="ch" forName="Parent7" refType="h" fact="0.2175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14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2" refType="w" fact="0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Child1" refType="w" fact="0.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ChildAccent1" refType="w" fact="0.5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Parent1" refType="w" fact="0.5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Parent2" refType="w" fact="0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15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3" refType="w" fact="0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Child2" refType="w" fact="0.3333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Child1" refType="w" fact="0.6667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ChildAccent1" refType="w" fact="0.6667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Parent1" refType="w" fact="0.6667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Parent3" refType="w" fact="0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16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4" refType="w" fact="0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Child3" refType="w" fact="0.25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Child2" refType="w" fact="0.5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Child1" refType="w" fact="0.75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ChildAccent1" refType="w" fact="0.75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Parent1" refType="w" fact="0.75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Parent2" refType="w" fact="0.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2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Parent3" refType="w" fact="0.25"/>
              <dgm:constr type="t" for="ch" forName="Parent3" refType="h" fact="0.0279"/>
              <dgm:constr type="w" for="ch" forName="Parent3" refType="w" fact="0.25"/>
              <dgm:constr type="h" for="ch" forName="Parent3" refType="h" fact="0.161"/>
              <dgm:constr type="l" for="ch" forName="ChildAccent4" refType="w" fact="0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Parent4" refType="w" fact="0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17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5" refType="w" fact="0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Child4" refType="w" fact="0.2001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Child3" refType="w" fact="0.4002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Child2" refType="w" fact="0.6003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Child1" refType="w" fact="0.7999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ChildAccent1" refType="w" fact="0.7999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Parent1" refType="w" fact="0.7999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6003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Parent2" refType="w" fact="0.6003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2001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Parent4" refType="w" fact="0.2001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Parent5" refType="w" fact="0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18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6" refType="w" fact="0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Child5" refType="w" fact="0.167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Child4" refType="w" fact="0.3339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Child3" refType="w" fact="0.5009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Child2" refType="w" fact="0.6674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Child1" refType="w" fact="0.833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ChildAccent1" refType="w" fact="0.833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Parent1" refType="w" fact="0.833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6674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Parent2" refType="w" fact="0.6674"/>
              <dgm:constr type="t" for="ch" forName="Parent2" refType="h" fact="0.0923"/>
              <dgm:constr type="w" for="ch" forName="Parent2" refType="w" fact="0.165"/>
              <dgm:constr type="h" for="ch" forName="Parent2" refType="h" fact="0.1164"/>
              <dgm:constr type="l" for="ch" forName="ChildAccent3" refType="w" fact="0.500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Parent3" refType="w" fact="0.5009"/>
              <dgm:constr type="t" for="ch" forName="Parent3" refType="h" fact="0.0698"/>
              <dgm:constr type="w" for="ch" forName="Parent3" refType="w" fact="0.166"/>
              <dgm:constr type="h" for="ch" forName="Parent3" refType="h" fact="0.1396"/>
              <dgm:constr type="l" for="ch" forName="ChildAccent4" refType="w" fact="0.333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Parent4" refType="w" fact="0.3339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167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Parent5" refType="w" fact="0.167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Parent6" refType="w" fact="0"/>
              <dgm:constr type="t" for="ch" forName="Parent6" refType="h" fact="0"/>
              <dgm:constr type="w" for="ch" forName="Parent6" refType="w" fact="0.167"/>
              <dgm:constr type="h" for="ch" forName="Parent6" refType="h" fact="0.2095"/>
            </dgm:constrLst>
          </dgm:if>
          <dgm:else name="Name19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7" refType="w" fact="0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Child6" refType="w" fact="0.1432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Child5" refType="w" fact="0.2865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Child4" refType="w" fact="0.4297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Child3" refType="w" fact="0.5726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Child2" refType="w" fact="0.7147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Child1" refType="w" fact="0.8568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ChildAccent1" refType="w" fact="0.8568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Parent1" refType="w" fact="0.8568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7147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Parent2" refType="w" fact="0.7147"/>
              <dgm:constr type="t" for="ch" forName="Parent2" refType="h" fact="0.108"/>
              <dgm:constr type="w" for="ch" forName="Parent2" refType="w" fact="0.1425"/>
              <dgm:constr type="h" for="ch" forName="Parent2" refType="h" fact="0.1088"/>
              <dgm:constr type="l" for="ch" forName="ChildAccent3" refType="w" fact="0.5726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Parent3" refType="w" fact="0.5726"/>
              <dgm:constr type="t" for="ch" forName="Parent3" refType="h" fact="0.087"/>
              <dgm:constr type="w" for="ch" forName="Parent3" refType="w" fact="0.14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2865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Parent5" refType="w" fact="0.2865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1432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Parent6" refType="w" fact="0.1432"/>
              <dgm:constr type="t" for="ch" forName="Parent6" refType="h" fact="0.0217"/>
              <dgm:constr type="w" for="ch" forName="Parent6" refType="w" fact="0.1432"/>
              <dgm:constr type="h" for="ch" forName="Parent6" refType="h" fact="0.1958"/>
              <dgm:constr type="l" for="ch" forName="ChildAccent7" refType="w" fact="0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Parent7" refType="w" fact="0"/>
              <dgm:constr type="t" for="ch" forName="Parent7" refType="h" fact="0"/>
              <dgm:constr type="w" for="ch" forName="Parent7" refType="w" fact="0.1432"/>
              <dgm:constr type="h" for="ch" forName="Parent7" refType="h" fact="0.2175"/>
            </dgm:constrLst>
          </dgm:else>
        </dgm:choose>
      </dgm:else>
    </dgm:choose>
    <dgm:forEach name="wrapper" axis="self" ptType="parTrans">
      <dgm:forEach name="accentRepeat" axis="self">
        <dgm:layoutNode name="ChildAccent" styleLbl="alignImgPlace1">
          <dgm:alg type="sp"/>
          <dgm:choose name="Name20">
            <dgm:if name="Name21" axis="followSib" ptType="node" func="cnt" op="equ" val="0">
              <dgm:shape xmlns:r="http://schemas.openxmlformats.org/officeDocument/2006/relationships" type="wedgeRectCallout" r:blip="">
                <dgm:adjLst>
                  <dgm:adj idx="1" val="0"/>
                  <dgm:adj idx="2" val="0"/>
                </dgm:adjLst>
              </dgm:shape>
            </dgm:if>
            <dgm:else name="Name22">
              <dgm:choose name="Name23">
                <dgm:if name="Name24" axis="precedSib" ptType="node" func="cnt" op="equ" val="6">
                  <dgm:shape xmlns:r="http://schemas.openxmlformats.org/officeDocument/2006/relationships" type="wedgeRectCallout" r:blip="">
                    <dgm:adjLst>
                      <dgm:adj idx="1" val="0"/>
                      <dgm:adj idx="2" val="0"/>
                    </dgm:adjLst>
                  </dgm:shape>
                </dgm:if>
                <dgm:else name="Name25">
                  <dgm:choose name="Name26">
                    <dgm:if name="Name27" func="var" arg="dir" op="equ" val="norm">
                      <dgm:shape xmlns:r="http://schemas.openxmlformats.org/officeDocument/2006/relationships" type="wedgeRectCallout" r:blip="">
                        <dgm:adjLst>
                          <dgm:adj idx="1" val="0.625"/>
                          <dgm:adj idx="2" val="0.2083"/>
                        </dgm:adjLst>
                      </dgm:shape>
                    </dgm:if>
                    <dgm:else name="Name28">
                      <dgm:shape xmlns:r="http://schemas.openxmlformats.org/officeDocument/2006/relationships" type="wedgeRectCallout" r:blip="">
                        <dgm:adjLst>
                          <dgm:adj idx="1" val="-0.625"/>
                          <dgm:adj idx="2" val="0.2083"/>
                        </dgm:adjLst>
                      </dgm:shape>
                    </dgm:else>
                  </dgm:choose>
                </dgm:else>
              </dgm:choose>
            </dgm:else>
          </dgm:choose>
          <dgm:presOf axis="des" ptType="node"/>
        </dgm:layoutNode>
      </dgm:forEach>
    </dgm:forEach>
    <dgm:forEach name="Name29" axis="ch" ptType="node" st="7" cnt="1">
      <dgm:layoutNode name="ChildAccent7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7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7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4" axis="ch" ptType="node" st="6" cnt="1">
      <dgm:layoutNode name="ChildAccent6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  <dgm:layoutNode name="Child6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6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9" axis="ch" ptType="node" st="5" cnt="1">
      <dgm:layoutNode name="Child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  <dgm:layoutNode name="Child5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5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4" axis="ch" ptType="node" st="4" cnt="1">
      <dgm:layoutNode name="ChildAccent4">
        <dgm:alg type="sp"/>
        <dgm:shape xmlns:r="http://schemas.openxmlformats.org/officeDocument/2006/relationships" r:blip="">
          <dgm:adjLst/>
        </dgm:shape>
        <dgm:presOf/>
        <dgm:constrLst/>
        <dgm:forEach name="Name45" ref="accent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4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9" axis="ch" ptType="node" st="3" cnt="1">
      <dgm:layoutNode name="ChildAccent3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Child3" styleLbl="revTx">
        <dgm:varLst>
          <dgm:chMax val="0"/>
          <dgm:chPref val="0"/>
          <dgm:bulletEnabled val="1"/>
        </dgm:varLst>
        <dgm:choose name="Name51">
          <dgm:if name="Name5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3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4" axis="ch" ptType="node" st="2" cnt="1">
      <dgm:layoutNode name="ChildAccent2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  <dgm:layoutNode name="Child2" styleLbl="revTx">
        <dgm:varLst>
          <dgm:chMax val="0"/>
          <dgm:chPref val="0"/>
          <dgm:bulletEnabled val="1"/>
        </dgm:varLst>
        <dgm:choose name="Name56">
          <dgm:if name="Name5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2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9" axis="ch" ptType="node" cnt="1">
      <dgm:layoutNode name="ChildAccent1">
        <dgm:alg type="sp"/>
        <dgm:shape xmlns:r="http://schemas.openxmlformats.org/officeDocument/2006/relationships" r:blip="">
          <dgm:adjLst/>
        </dgm:shape>
        <dgm:presOf/>
        <dgm:constrLst/>
        <dgm:forEach name="Name60" ref="accentRepeat"/>
      </dgm:layoutNode>
      <dgm:layoutNode name="Child1" styleLbl="revTx">
        <dgm:varLst>
          <dgm:chMax val="0"/>
          <dgm:chPref val="0"/>
          <dgm:bulletEnabled val="1"/>
        </dgm:varLst>
        <dgm:choose name="Name61">
          <dgm:if name="Name6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6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1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AFE18A-A7FF-48A5-B5A5-1DA4F64B0E87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A1DBD-148C-47DE-8C1D-CC160101D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46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itchFamily="34" charset="0"/>
              <a:buChar char="•"/>
            </a:pPr>
            <a:r>
              <a:rPr lang="en-US" dirty="0"/>
              <a:t>Typically the Board of Trustees establishes the boundaries and direction for management through policy, and long range goals.   </a:t>
            </a:r>
          </a:p>
          <a:p>
            <a:pPr marL="174708" indent="-174708">
              <a:buFont typeface="Arial" pitchFamily="34" charset="0"/>
              <a:buChar char="•"/>
            </a:pPr>
            <a:endParaRPr lang="en-US" dirty="0"/>
          </a:p>
          <a:p>
            <a:pPr marL="174708" indent="-174708">
              <a:buFont typeface="Arial" pitchFamily="34" charset="0"/>
              <a:buChar char="•"/>
            </a:pPr>
            <a:r>
              <a:rPr lang="en-US" dirty="0"/>
              <a:t>NOW WE HAVE the complete structure and an entity that thinks ahead and sets the strategy and measures success.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0CF6C-F819-43DE-A90F-BD96336F077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630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itchFamily="34" charset="0"/>
              <a:buChar char="•"/>
            </a:pPr>
            <a:r>
              <a:rPr lang="en-US" dirty="0"/>
              <a:t>Nonprofit organizations go through phases</a:t>
            </a:r>
          </a:p>
          <a:p>
            <a:pPr marL="174708" indent="-174708">
              <a:buFont typeface="Arial" pitchFamily="34" charset="0"/>
              <a:buChar char="•"/>
            </a:pPr>
            <a:endParaRPr lang="en-US" dirty="0"/>
          </a:p>
          <a:p>
            <a:pPr marL="174708" indent="-174708">
              <a:buFont typeface="Arial" pitchFamily="34" charset="0"/>
              <a:buChar char="•"/>
            </a:pPr>
            <a:r>
              <a:rPr lang="en-US" dirty="0"/>
              <a:t>Some will stall in one phase</a:t>
            </a:r>
          </a:p>
          <a:p>
            <a:pPr marL="174708" indent="-174708">
              <a:buFont typeface="Arial" pitchFamily="34" charset="0"/>
              <a:buChar char="•"/>
            </a:pPr>
            <a:endParaRPr lang="en-US" dirty="0"/>
          </a:p>
          <a:p>
            <a:pPr marL="174708" indent="-174708">
              <a:buFont typeface="Arial" pitchFamily="34" charset="0"/>
              <a:buChar char="•"/>
            </a:pPr>
            <a:r>
              <a:rPr lang="en-US" dirty="0"/>
              <a:t>Some will move on to decline</a:t>
            </a:r>
          </a:p>
          <a:p>
            <a:pPr marL="174708" indent="-174708">
              <a:buFont typeface="Arial" pitchFamily="34" charset="0"/>
              <a:buChar char="•"/>
            </a:pPr>
            <a:endParaRPr lang="en-US" dirty="0"/>
          </a:p>
          <a:p>
            <a:pPr marL="174708" indent="-174708">
              <a:buFont typeface="Arial" pitchFamily="34" charset="0"/>
              <a:buChar char="•"/>
            </a:pPr>
            <a:r>
              <a:rPr lang="en-US" dirty="0"/>
              <a:t>Some will address their issues and avoid decline</a:t>
            </a:r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0CF6C-F819-43DE-A90F-BD96336F077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51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itchFamily="34" charset="0"/>
              <a:buChar char="•"/>
            </a:pPr>
            <a:r>
              <a:rPr lang="en-US" dirty="0"/>
              <a:t>Components of the organization do not move through these phases simultaneously</a:t>
            </a:r>
          </a:p>
          <a:p>
            <a:pPr marL="174708" indent="-174708">
              <a:buFont typeface="Arial" pitchFamily="34" charset="0"/>
              <a:buChar char="•"/>
            </a:pPr>
            <a:endParaRPr lang="en-US" sz="1100" dirty="0"/>
          </a:p>
          <a:p>
            <a:pPr marL="174708" indent="-174708">
              <a:buFont typeface="Arial" pitchFamily="34" charset="0"/>
              <a:buChar char="•"/>
            </a:pPr>
            <a:r>
              <a:rPr lang="en-US" dirty="0"/>
              <a:t>When components get to far out of sync the organization effectiveness suffers</a:t>
            </a:r>
            <a:endParaRPr lang="en-US" sz="1100" dirty="0"/>
          </a:p>
          <a:p>
            <a:pPr marL="640594" lvl="1" indent="-174708">
              <a:buFont typeface="Arial" pitchFamily="34" charset="0"/>
              <a:buChar char="•"/>
            </a:pPr>
            <a:r>
              <a:rPr lang="en-US" dirty="0"/>
              <a:t>Most obvious poor quality programs</a:t>
            </a:r>
            <a:endParaRPr lang="en-US" sz="1100" dirty="0"/>
          </a:p>
          <a:p>
            <a:pPr marL="640594" lvl="1" indent="-174708">
              <a:buFont typeface="Arial" pitchFamily="34" charset="0"/>
              <a:buChar char="•"/>
            </a:pPr>
            <a:r>
              <a:rPr lang="en-US" dirty="0"/>
              <a:t>Inadequate resources (manpower, skills, money) </a:t>
            </a:r>
            <a:endParaRPr lang="en-US" sz="1100" dirty="0"/>
          </a:p>
          <a:p>
            <a:pPr marL="640594" lvl="1" indent="-174708">
              <a:buFont typeface="Arial" pitchFamily="34" charset="0"/>
              <a:buChar char="•"/>
            </a:pPr>
            <a:r>
              <a:rPr lang="en-US" dirty="0"/>
              <a:t>Lack of coordination, instruction</a:t>
            </a:r>
          </a:p>
          <a:p>
            <a:pPr marL="640594" lvl="1" indent="-174708">
              <a:buFont typeface="Arial" pitchFamily="34" charset="0"/>
              <a:buChar char="•"/>
            </a:pPr>
            <a:endParaRPr lang="en-US" sz="1100" dirty="0"/>
          </a:p>
          <a:p>
            <a:pPr marL="174708" indent="-174708">
              <a:buFont typeface="Arial" pitchFamily="34" charset="0"/>
              <a:buChar char="•"/>
            </a:pPr>
            <a:r>
              <a:rPr lang="en-US" dirty="0"/>
              <a:t>Lack of legal compliance or internal controls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0CF6C-F819-43DE-A90F-BD96336F077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277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Importance of the distinction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Who does what.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0CF6C-F819-43DE-A90F-BD96336F077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118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0CF6C-F819-43DE-A90F-BD96336F077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143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itchFamily="34" charset="0"/>
              <a:buChar char="•"/>
            </a:pPr>
            <a:r>
              <a:rPr lang="en-US" dirty="0"/>
              <a:t>Chairman, ED and Imam must be working together regardless of whether they like each other</a:t>
            </a:r>
          </a:p>
          <a:p>
            <a:pPr marL="174708" indent="-174708">
              <a:buFont typeface="Arial" pitchFamily="34" charset="0"/>
              <a:buChar char="•"/>
            </a:pPr>
            <a:endParaRPr lang="en-US" dirty="0"/>
          </a:p>
          <a:p>
            <a:pPr marL="174708" indent="-174708">
              <a:buFont typeface="Arial" pitchFamily="34" charset="0"/>
              <a:buChar char="•"/>
            </a:pPr>
            <a:r>
              <a:rPr lang="en-US" dirty="0"/>
              <a:t>More than anything else this relationship will impact the organizational success</a:t>
            </a:r>
          </a:p>
          <a:p>
            <a:pPr marL="174708" indent="-174708">
              <a:buFont typeface="Arial" pitchFamily="34" charset="0"/>
              <a:buChar char="•"/>
            </a:pPr>
            <a:endParaRPr lang="en-US" dirty="0"/>
          </a:p>
          <a:p>
            <a:pPr marL="174708" indent="-174708">
              <a:buFont typeface="Arial" pitchFamily="34" charset="0"/>
              <a:buChar char="•"/>
            </a:pPr>
            <a:r>
              <a:rPr lang="en-US" dirty="0"/>
              <a:t>Remember we do this </a:t>
            </a:r>
            <a:r>
              <a:rPr lang="en-US"/>
              <a:t>for Allah</a:t>
            </a:r>
            <a:endParaRPr lang="en-US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0CF6C-F819-43DE-A90F-BD96336F077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132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0CF6C-F819-43DE-A90F-BD96336F0775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732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1/13/2017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Balanced Leadership Institute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19DD-09F5-4EEB-A92D-08E127E69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50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1/13/2017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Balanced Leadership Institute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19DD-09F5-4EEB-A92D-08E127E69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940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1/13/2017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Balanced Leadership Institute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19DD-09F5-4EEB-A92D-08E127E69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253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1/13/2017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Balanced Leadership Institute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19DD-09F5-4EEB-A92D-08E127E69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88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1/13/2017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Balanced Leadership Institute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19DD-09F5-4EEB-A92D-08E127E69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83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1/13/2017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Balanced Leadership Institute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19DD-09F5-4EEB-A92D-08E127E69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82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1/13/2017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Balanced Leadership Institute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19DD-09F5-4EEB-A92D-08E127E69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25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1/13/2017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Balanced Leadership Institute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19DD-09F5-4EEB-A92D-08E127E69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08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1/13/2017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Balanced Leadership Institute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19DD-09F5-4EEB-A92D-08E127E69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35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1/13/2017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Balanced Leadership Institute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19DD-09F5-4EEB-A92D-08E127E69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99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1/13/2017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Balanced Leadership Institute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19DD-09F5-4EEB-A92D-08E127E69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61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1/13/2017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Balanced Leadership Institute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819DD-09F5-4EEB-A92D-08E127E69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768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uncilofnonprofits.org/" TargetMode="External"/><Relationship Id="rId2" Type="http://schemas.openxmlformats.org/officeDocument/2006/relationships/hyperlink" Target="http://www.boardsource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liatlanta.com/" TargetMode="External"/><Relationship Id="rId4" Type="http://schemas.openxmlformats.org/officeDocument/2006/relationships/hyperlink" Target="http://www.cisnaonline.info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uncilofnonprofits.org/" TargetMode="External"/><Relationship Id="rId2" Type="http://schemas.openxmlformats.org/officeDocument/2006/relationships/hyperlink" Target="http://www.boardsource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liatlanta.com/" TargetMode="External"/><Relationship Id="rId4" Type="http://schemas.openxmlformats.org/officeDocument/2006/relationships/hyperlink" Target="http://www.cisnaonline.info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Creating an Exceptional Governing Board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Maher Budeir</a:t>
            </a:r>
          </a:p>
          <a:p>
            <a:r>
              <a:rPr lang="en-US" dirty="0"/>
              <a:t>Balanced Leadership Institute</a:t>
            </a:r>
          </a:p>
          <a:p>
            <a:r>
              <a:rPr lang="en-US" dirty="0"/>
              <a:t>Certified </a:t>
            </a:r>
            <a:r>
              <a:rPr lang="en-US" dirty="0" err="1"/>
              <a:t>Boardsource</a:t>
            </a:r>
            <a:r>
              <a:rPr lang="en-US" dirty="0"/>
              <a:t>® Governance Trainer</a:t>
            </a:r>
          </a:p>
        </p:txBody>
      </p:sp>
    </p:spTree>
    <p:extLst>
      <p:ext uri="{BB962C8B-B14F-4D97-AF65-F5344CB8AC3E}">
        <p14:creationId xmlns:p14="http://schemas.microsoft.com/office/powerpoint/2010/main" val="80805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10 Basic Board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5710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Develop Vision, Mission and Purpose.  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Ensure proper strategic planning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Select the Principal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Ensure Necessary Financial Resources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Build a competent Board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Enhance the school standing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Strengthen programs and services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Protect assets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Ensure legal and ethical integrity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Support the Principal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1/13/2017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Balanced Leadership Institute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19DD-09F5-4EEB-A92D-08E127E699D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692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8791" y="234951"/>
            <a:ext cx="5691809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Governance vs. Management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Balanced Leadership Institute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1/13/2017</a:t>
            </a:r>
            <a:endParaRPr lang="en-US" dirty="0"/>
          </a:p>
        </p:txBody>
      </p:sp>
      <p:graphicFrame>
        <p:nvGraphicFramePr>
          <p:cNvPr id="6" name="Group 2"/>
          <p:cNvGraphicFramePr>
            <a:graphicFrameLocks noGrp="1"/>
          </p:cNvGraphicFramePr>
          <p:nvPr>
            <p:ph idx="1"/>
            <p:extLst/>
          </p:nvPr>
        </p:nvGraphicFramePr>
        <p:xfrm>
          <a:off x="2286000" y="1219200"/>
          <a:ext cx="7924800" cy="5006604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403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5224">
                <a:tc>
                  <a:txBody>
                    <a:bodyPr/>
                    <a:lstStyle>
                      <a:lvl1pPr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1pPr>
                      <a:lvl2pPr marL="2286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2pPr>
                      <a:lvl3pPr marL="4572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3pPr>
                      <a:lvl4pPr marL="6858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4pPr>
                      <a:lvl5pPr marL="9144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5pPr>
                      <a:lvl6pPr marL="13716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6pPr>
                      <a:lvl7pPr marL="18288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7pPr>
                      <a:lvl8pPr marL="22860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8pPr>
                      <a:lvl9pPr marL="27432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  <a:sym typeface="Helvetica Light" charset="0"/>
                        </a:rPr>
                        <a:t>Strategic</a:t>
                      </a:r>
                      <a:endParaRPr kumimoji="0" 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vetica" panose="020B0604020202020204" pitchFamily="34" charset="0"/>
                        <a:cs typeface="Helvetica" panose="020B0604020202020204" pitchFamily="34" charset="0"/>
                        <a:sym typeface="Helvetica" panose="020B0604020202020204" pitchFamily="34" charset="0"/>
                      </a:endParaRPr>
                    </a:p>
                  </a:txBody>
                  <a:tcPr marL="45719" marR="45719" marT="45719" marB="45719" horzOverflow="overflow"/>
                </a:tc>
                <a:tc>
                  <a:txBody>
                    <a:bodyPr/>
                    <a:lstStyle>
                      <a:lvl1pPr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1pPr>
                      <a:lvl2pPr marL="2286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2pPr>
                      <a:lvl3pPr marL="4572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3pPr>
                      <a:lvl4pPr marL="6858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4pPr>
                      <a:lvl5pPr marL="9144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5pPr>
                      <a:lvl6pPr marL="13716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6pPr>
                      <a:lvl7pPr marL="18288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7pPr>
                      <a:lvl8pPr marL="22860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8pPr>
                      <a:lvl9pPr marL="27432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  <a:sym typeface="Helvetica Light" charset="0"/>
                        </a:rPr>
                        <a:t>Operational/Tactical</a:t>
                      </a:r>
                      <a:endParaRPr kumimoji="0" 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vetica" panose="020B0604020202020204" pitchFamily="34" charset="0"/>
                        <a:cs typeface="Helvetica" panose="020B0604020202020204" pitchFamily="34" charset="0"/>
                        <a:sym typeface="Helvetica" panose="020B0604020202020204" pitchFamily="34" charset="0"/>
                      </a:endParaRPr>
                    </a:p>
                  </a:txBody>
                  <a:tcPr marL="45719" marR="45719" marT="45719" marB="45719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579">
                <a:tc>
                  <a:txBody>
                    <a:bodyPr/>
                    <a:lstStyle>
                      <a:lvl1pPr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1pPr>
                      <a:lvl2pPr marL="2286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2pPr>
                      <a:lvl3pPr marL="4572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3pPr>
                      <a:lvl4pPr marL="6858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4pPr>
                      <a:lvl5pPr marL="9144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5pPr>
                      <a:lvl6pPr marL="13716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6pPr>
                      <a:lvl7pPr marL="18288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7pPr>
                      <a:lvl8pPr marL="22860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8pPr>
                      <a:lvl9pPr marL="27432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  <a:sym typeface="Helvetica Light" charset="0"/>
                        </a:rPr>
                        <a:t>Long Term</a:t>
                      </a: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vetica" panose="020B0604020202020204" pitchFamily="34" charset="0"/>
                        <a:cs typeface="Helvetica" panose="020B0604020202020204" pitchFamily="34" charset="0"/>
                        <a:sym typeface="Helvetica" panose="020B0604020202020204" pitchFamily="34" charset="0"/>
                      </a:endParaRPr>
                    </a:p>
                  </a:txBody>
                  <a:tcPr marL="45719" marR="45719" marT="45719" marB="45719" anchor="ctr" horzOverflow="overflow"/>
                </a:tc>
                <a:tc>
                  <a:txBody>
                    <a:bodyPr/>
                    <a:lstStyle>
                      <a:lvl1pPr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1pPr>
                      <a:lvl2pPr marL="2286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2pPr>
                      <a:lvl3pPr marL="4572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3pPr>
                      <a:lvl4pPr marL="6858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4pPr>
                      <a:lvl5pPr marL="9144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5pPr>
                      <a:lvl6pPr marL="13716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6pPr>
                      <a:lvl7pPr marL="18288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7pPr>
                      <a:lvl8pPr marL="22860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8pPr>
                      <a:lvl9pPr marL="27432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  <a:sym typeface="Helvetica Light" charset="0"/>
                        </a:rPr>
                        <a:t>Short Term</a:t>
                      </a: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vetica" panose="020B0604020202020204" pitchFamily="34" charset="0"/>
                        <a:cs typeface="Helvetica" panose="020B0604020202020204" pitchFamily="34" charset="0"/>
                        <a:sym typeface="Helvetica" panose="020B0604020202020204" pitchFamily="34" charset="0"/>
                      </a:endParaRPr>
                    </a:p>
                  </a:txBody>
                  <a:tcPr marL="45719" marR="45719" marT="45719" marB="45719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579">
                <a:tc>
                  <a:txBody>
                    <a:bodyPr/>
                    <a:lstStyle>
                      <a:lvl1pPr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1pPr>
                      <a:lvl2pPr marL="2286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2pPr>
                      <a:lvl3pPr marL="4572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3pPr>
                      <a:lvl4pPr marL="6858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4pPr>
                      <a:lvl5pPr marL="9144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5pPr>
                      <a:lvl6pPr marL="13716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6pPr>
                      <a:lvl7pPr marL="18288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7pPr>
                      <a:lvl8pPr marL="22860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8pPr>
                      <a:lvl9pPr marL="27432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  <a:sym typeface="Helvetica Light" charset="0"/>
                        </a:rPr>
                        <a:t>Central Organizing Statement</a:t>
                      </a: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vetica" panose="020B0604020202020204" pitchFamily="34" charset="0"/>
                        <a:cs typeface="Helvetica" panose="020B0604020202020204" pitchFamily="34" charset="0"/>
                        <a:sym typeface="Helvetica" panose="020B0604020202020204" pitchFamily="34" charset="0"/>
                      </a:endParaRPr>
                    </a:p>
                  </a:txBody>
                  <a:tcPr marL="45719" marR="45719" marT="45719" marB="45719" anchor="ctr" horzOverflow="overflow"/>
                </a:tc>
                <a:tc>
                  <a:txBody>
                    <a:bodyPr/>
                    <a:lstStyle>
                      <a:lvl1pPr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1pPr>
                      <a:lvl2pPr marL="2286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2pPr>
                      <a:lvl3pPr marL="4572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3pPr>
                      <a:lvl4pPr marL="6858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4pPr>
                      <a:lvl5pPr marL="9144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5pPr>
                      <a:lvl6pPr marL="13716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6pPr>
                      <a:lvl7pPr marL="18288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7pPr>
                      <a:lvl8pPr marL="22860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8pPr>
                      <a:lvl9pPr marL="27432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  <a:sym typeface="Helvetica Light" charset="0"/>
                        </a:rPr>
                        <a:t>Day to day Actions</a:t>
                      </a: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vetica" panose="020B0604020202020204" pitchFamily="34" charset="0"/>
                        <a:cs typeface="Helvetica" panose="020B0604020202020204" pitchFamily="34" charset="0"/>
                        <a:sym typeface="Helvetica" panose="020B0604020202020204" pitchFamily="34" charset="0"/>
                      </a:endParaRPr>
                    </a:p>
                  </a:txBody>
                  <a:tcPr marL="45719" marR="45719" marT="45719" marB="45719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579">
                <a:tc>
                  <a:txBody>
                    <a:bodyPr/>
                    <a:lstStyle>
                      <a:lvl1pPr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1pPr>
                      <a:lvl2pPr marL="2286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2pPr>
                      <a:lvl3pPr marL="4572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3pPr>
                      <a:lvl4pPr marL="6858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4pPr>
                      <a:lvl5pPr marL="9144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5pPr>
                      <a:lvl6pPr marL="13716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6pPr>
                      <a:lvl7pPr marL="18288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7pPr>
                      <a:lvl8pPr marL="22860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8pPr>
                      <a:lvl9pPr marL="27432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  <a:sym typeface="Helvetica Light" charset="0"/>
                        </a:rPr>
                        <a:t>What and How</a:t>
                      </a: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vetica" panose="020B0604020202020204" pitchFamily="34" charset="0"/>
                        <a:cs typeface="Helvetica" panose="020B0604020202020204" pitchFamily="34" charset="0"/>
                        <a:sym typeface="Helvetica" panose="020B0604020202020204" pitchFamily="34" charset="0"/>
                      </a:endParaRPr>
                    </a:p>
                  </a:txBody>
                  <a:tcPr marL="45719" marR="45719" marT="45719" marB="45719" anchor="ctr" horzOverflow="overflow"/>
                </a:tc>
                <a:tc>
                  <a:txBody>
                    <a:bodyPr/>
                    <a:lstStyle>
                      <a:lvl1pPr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1pPr>
                      <a:lvl2pPr marL="2286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2pPr>
                      <a:lvl3pPr marL="4572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3pPr>
                      <a:lvl4pPr marL="6858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4pPr>
                      <a:lvl5pPr marL="9144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5pPr>
                      <a:lvl6pPr marL="13716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6pPr>
                      <a:lvl7pPr marL="18288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7pPr>
                      <a:lvl8pPr marL="22860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8pPr>
                      <a:lvl9pPr marL="27432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  <a:sym typeface="Helvetica Light" charset="0"/>
                        </a:rPr>
                        <a:t>How</a:t>
                      </a: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vetica" panose="020B0604020202020204" pitchFamily="34" charset="0"/>
                        <a:cs typeface="Helvetica" panose="020B0604020202020204" pitchFamily="34" charset="0"/>
                        <a:sym typeface="Helvetica" panose="020B0604020202020204" pitchFamily="34" charset="0"/>
                      </a:endParaRPr>
                    </a:p>
                  </a:txBody>
                  <a:tcPr marL="45719" marR="45719" marT="45719" marB="45719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579">
                <a:tc>
                  <a:txBody>
                    <a:bodyPr/>
                    <a:lstStyle>
                      <a:lvl1pPr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1pPr>
                      <a:lvl2pPr marL="2286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2pPr>
                      <a:lvl3pPr marL="4572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3pPr>
                      <a:lvl4pPr marL="6858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4pPr>
                      <a:lvl5pPr marL="9144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5pPr>
                      <a:lvl6pPr marL="13716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6pPr>
                      <a:lvl7pPr marL="18288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7pPr>
                      <a:lvl8pPr marL="22860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8pPr>
                      <a:lvl9pPr marL="27432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  <a:sym typeface="Helvetica Light" charset="0"/>
                        </a:rPr>
                        <a:t>Doing the right thing</a:t>
                      </a: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vetica" panose="020B0604020202020204" pitchFamily="34" charset="0"/>
                        <a:cs typeface="Helvetica" panose="020B0604020202020204" pitchFamily="34" charset="0"/>
                        <a:sym typeface="Helvetica" panose="020B0604020202020204" pitchFamily="34" charset="0"/>
                      </a:endParaRPr>
                    </a:p>
                  </a:txBody>
                  <a:tcPr marL="45719" marR="45719" marT="45719" marB="45719" anchor="ctr" horzOverflow="overflow"/>
                </a:tc>
                <a:tc>
                  <a:txBody>
                    <a:bodyPr/>
                    <a:lstStyle>
                      <a:lvl1pPr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1pPr>
                      <a:lvl2pPr marL="2286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2pPr>
                      <a:lvl3pPr marL="4572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3pPr>
                      <a:lvl4pPr marL="6858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4pPr>
                      <a:lvl5pPr marL="9144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5pPr>
                      <a:lvl6pPr marL="13716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6pPr>
                      <a:lvl7pPr marL="18288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7pPr>
                      <a:lvl8pPr marL="22860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8pPr>
                      <a:lvl9pPr marL="27432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  <a:sym typeface="Helvetica Light" charset="0"/>
                        </a:rPr>
                        <a:t>Doing things right</a:t>
                      </a: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vetica" panose="020B0604020202020204" pitchFamily="34" charset="0"/>
                        <a:cs typeface="Helvetica" panose="020B0604020202020204" pitchFamily="34" charset="0"/>
                        <a:sym typeface="Helvetica" panose="020B0604020202020204" pitchFamily="34" charset="0"/>
                      </a:endParaRPr>
                    </a:p>
                  </a:txBody>
                  <a:tcPr marL="45719" marR="45719" marT="45719" marB="45719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579">
                <a:tc>
                  <a:txBody>
                    <a:bodyPr/>
                    <a:lstStyle>
                      <a:lvl1pPr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1pPr>
                      <a:lvl2pPr marL="2286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2pPr>
                      <a:lvl3pPr marL="4572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3pPr>
                      <a:lvl4pPr marL="6858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4pPr>
                      <a:lvl5pPr marL="9144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5pPr>
                      <a:lvl6pPr marL="13716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6pPr>
                      <a:lvl7pPr marL="18288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7pPr>
                      <a:lvl8pPr marL="22860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8pPr>
                      <a:lvl9pPr marL="27432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  <a:sym typeface="Helvetica Light" charset="0"/>
                        </a:rPr>
                        <a:t>Concept</a:t>
                      </a: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vetica" panose="020B0604020202020204" pitchFamily="34" charset="0"/>
                        <a:cs typeface="Helvetica" panose="020B0604020202020204" pitchFamily="34" charset="0"/>
                        <a:sym typeface="Helvetica" panose="020B0604020202020204" pitchFamily="34" charset="0"/>
                      </a:endParaRPr>
                    </a:p>
                  </a:txBody>
                  <a:tcPr marL="45719" marR="45719" marT="45719" marB="45719" anchor="ctr" horzOverflow="overflow"/>
                </a:tc>
                <a:tc>
                  <a:txBody>
                    <a:bodyPr/>
                    <a:lstStyle>
                      <a:lvl1pPr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1pPr>
                      <a:lvl2pPr marL="2286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2pPr>
                      <a:lvl3pPr marL="4572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3pPr>
                      <a:lvl4pPr marL="6858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4pPr>
                      <a:lvl5pPr marL="9144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5pPr>
                      <a:lvl6pPr marL="13716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6pPr>
                      <a:lvl7pPr marL="18288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7pPr>
                      <a:lvl8pPr marL="22860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8pPr>
                      <a:lvl9pPr marL="27432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  <a:sym typeface="Helvetica Light" charset="0"/>
                        </a:rPr>
                        <a:t>Tools for Implementation</a:t>
                      </a: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vetica" panose="020B0604020202020204" pitchFamily="34" charset="0"/>
                        <a:cs typeface="Helvetica" panose="020B0604020202020204" pitchFamily="34" charset="0"/>
                        <a:sym typeface="Helvetica" panose="020B0604020202020204" pitchFamily="34" charset="0"/>
                      </a:endParaRPr>
                    </a:p>
                  </a:txBody>
                  <a:tcPr marL="45719" marR="45719" marT="45719" marB="45719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98229">
                <a:tc>
                  <a:txBody>
                    <a:bodyPr/>
                    <a:lstStyle>
                      <a:lvl1pPr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1pPr>
                      <a:lvl2pPr marL="2286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2pPr>
                      <a:lvl3pPr marL="4572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3pPr>
                      <a:lvl4pPr marL="6858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4pPr>
                      <a:lvl5pPr marL="9144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5pPr>
                      <a:lvl6pPr marL="13716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6pPr>
                      <a:lvl7pPr marL="18288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7pPr>
                      <a:lvl8pPr marL="22860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8pPr>
                      <a:lvl9pPr marL="27432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  <a:sym typeface="Helvetica Light" charset="0"/>
                        </a:rPr>
                        <a:t>Considers Compound, indirect, and cumulative effect.</a:t>
                      </a: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vetica" panose="020B0604020202020204" pitchFamily="34" charset="0"/>
                        <a:cs typeface="Helvetica" panose="020B0604020202020204" pitchFamily="34" charset="0"/>
                        <a:sym typeface="Helvetica" panose="020B0604020202020204" pitchFamily="34" charset="0"/>
                      </a:endParaRPr>
                    </a:p>
                  </a:txBody>
                  <a:tcPr marL="45719" marR="45719" marT="45719" marB="45719" anchor="ctr" horzOverflow="overflow"/>
                </a:tc>
                <a:tc>
                  <a:txBody>
                    <a:bodyPr/>
                    <a:lstStyle>
                      <a:lvl1pPr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1pPr>
                      <a:lvl2pPr marL="2286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2pPr>
                      <a:lvl3pPr marL="4572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3pPr>
                      <a:lvl4pPr marL="6858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4pPr>
                      <a:lvl5pPr marL="9144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5pPr>
                      <a:lvl6pPr marL="13716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6pPr>
                      <a:lvl7pPr marL="18288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7pPr>
                      <a:lvl8pPr marL="22860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8pPr>
                      <a:lvl9pPr marL="27432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  <a:sym typeface="Helvetica Light" charset="0"/>
                        </a:rPr>
                        <a:t>Considers immediate results.</a:t>
                      </a: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vetica" panose="020B0604020202020204" pitchFamily="34" charset="0"/>
                        <a:cs typeface="Helvetica" panose="020B0604020202020204" pitchFamily="34" charset="0"/>
                        <a:sym typeface="Helvetica" panose="020B0604020202020204" pitchFamily="34" charset="0"/>
                      </a:endParaRPr>
                    </a:p>
                  </a:txBody>
                  <a:tcPr marL="45719" marR="45719" marT="45719" marB="45719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9474">
                <a:tc>
                  <a:txBody>
                    <a:bodyPr/>
                    <a:lstStyle>
                      <a:lvl1pPr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1pPr>
                      <a:lvl2pPr marL="2286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2pPr>
                      <a:lvl3pPr marL="4572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3pPr>
                      <a:lvl4pPr marL="6858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4pPr>
                      <a:lvl5pPr marL="9144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5pPr>
                      <a:lvl6pPr marL="13716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6pPr>
                      <a:lvl7pPr marL="18288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7pPr>
                      <a:lvl8pPr marL="22860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8pPr>
                      <a:lvl9pPr marL="27432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  <a:sym typeface="Helvetica Light" charset="0"/>
                        </a:rPr>
                        <a:t>Defines philosophy and values</a:t>
                      </a: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vetica" panose="020B0604020202020204" pitchFamily="34" charset="0"/>
                        <a:cs typeface="Helvetica" panose="020B0604020202020204" pitchFamily="34" charset="0"/>
                        <a:sym typeface="Helvetica" panose="020B0604020202020204" pitchFamily="34" charset="0"/>
                      </a:endParaRPr>
                    </a:p>
                  </a:txBody>
                  <a:tcPr marL="45719" marR="45719" marT="45719" marB="45719" anchor="ctr" horzOverflow="overflow"/>
                </a:tc>
                <a:tc>
                  <a:txBody>
                    <a:bodyPr/>
                    <a:lstStyle>
                      <a:lvl1pPr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1pPr>
                      <a:lvl2pPr marL="2286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2pPr>
                      <a:lvl3pPr marL="4572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3pPr>
                      <a:lvl4pPr marL="6858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4pPr>
                      <a:lvl5pPr marL="9144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5pPr>
                      <a:lvl6pPr marL="13716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6pPr>
                      <a:lvl7pPr marL="18288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7pPr>
                      <a:lvl8pPr marL="22860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8pPr>
                      <a:lvl9pPr marL="27432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  <a:sym typeface="Helvetica Light" charset="0"/>
                        </a:rPr>
                        <a:t>Comply/adhere to philosophy and values</a:t>
                      </a: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vetica" panose="020B0604020202020204" pitchFamily="34" charset="0"/>
                        <a:cs typeface="Helvetica" panose="020B0604020202020204" pitchFamily="34" charset="0"/>
                        <a:sym typeface="Helvetica" panose="020B0604020202020204" pitchFamily="34" charset="0"/>
                      </a:endParaRPr>
                    </a:p>
                  </a:txBody>
                  <a:tcPr marL="45719" marR="45719" marT="45719" marB="45719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8579">
                <a:tc>
                  <a:txBody>
                    <a:bodyPr/>
                    <a:lstStyle>
                      <a:lvl1pPr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1pPr>
                      <a:lvl2pPr marL="2286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2pPr>
                      <a:lvl3pPr marL="4572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3pPr>
                      <a:lvl4pPr marL="6858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4pPr>
                      <a:lvl5pPr marL="9144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5pPr>
                      <a:lvl6pPr marL="13716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6pPr>
                      <a:lvl7pPr marL="18288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7pPr>
                      <a:lvl8pPr marL="22860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8pPr>
                      <a:lvl9pPr marL="27432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5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  <a:sym typeface="Helvetica Light" charset="0"/>
                        </a:rPr>
                        <a:t>Overall Direction</a:t>
                      </a: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vetica" panose="020B0604020202020204" pitchFamily="34" charset="0"/>
                        <a:cs typeface="Helvetica" panose="020B0604020202020204" pitchFamily="34" charset="0"/>
                        <a:sym typeface="Helvetica" panose="020B0604020202020204" pitchFamily="34" charset="0"/>
                      </a:endParaRPr>
                    </a:p>
                  </a:txBody>
                  <a:tcPr marL="45719" marR="45719" marT="45719" marB="45719" anchor="ctr" horzOverflow="overflow"/>
                </a:tc>
                <a:tc>
                  <a:txBody>
                    <a:bodyPr/>
                    <a:lstStyle>
                      <a:lvl1pPr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1pPr>
                      <a:lvl2pPr marL="2286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2pPr>
                      <a:lvl3pPr marL="4572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3pPr>
                      <a:lvl4pPr marL="6858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4pPr>
                      <a:lvl5pPr marL="914400" algn="l" defTabSz="457200"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5pPr>
                      <a:lvl6pPr marL="13716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6pPr>
                      <a:lvl7pPr marL="18288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7pPr>
                      <a:lvl8pPr marL="22860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8pPr>
                      <a:lvl9pPr marL="2743200" defTabSz="45720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000">
                          <a:solidFill>
                            <a:srgbClr val="000000"/>
                          </a:solidFill>
                          <a:latin typeface="Helvetica" panose="020B0604020202020204" pitchFamily="34" charset="0"/>
                          <a:ea typeface="Helvetica" panose="020B0604020202020204" pitchFamily="34" charset="0"/>
                          <a:cs typeface="Helvetica" panose="020B0604020202020204" pitchFamily="34" charset="0"/>
                          <a:sym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Century Gothic" panose="020B0502020202020204" pitchFamily="34" charset="0"/>
                          <a:sym typeface="Helvetica Light" charset="0"/>
                        </a:rPr>
                        <a:t>Specific methods and tools</a:t>
                      </a: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vetica" panose="020B0604020202020204" pitchFamily="34" charset="0"/>
                        <a:cs typeface="Helvetica" panose="020B0604020202020204" pitchFamily="34" charset="0"/>
                        <a:sym typeface="Helvetica" panose="020B0604020202020204" pitchFamily="34" charset="0"/>
                      </a:endParaRPr>
                    </a:p>
                  </a:txBody>
                  <a:tcPr marL="45719" marR="45719" marT="45719" marB="45719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19DD-09F5-4EEB-A92D-08E127E699D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463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Board role and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10677"/>
            <a:ext cx="10515600" cy="3566285"/>
          </a:xfrm>
        </p:spPr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1/13/2017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Balanced Leadership Institute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19DD-09F5-4EEB-A92D-08E127E699D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872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Building an Exceptional 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743201"/>
            <a:ext cx="82296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Break!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1/13/2017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Balanced Leadership Institute</a:t>
            </a:r>
            <a:endParaRPr lang="en-US" dirty="0"/>
          </a:p>
        </p:txBody>
      </p:sp>
      <p:pic>
        <p:nvPicPr>
          <p:cNvPr id="7" name="Picture 6" descr="coffee_break_ahead_sign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3352801"/>
            <a:ext cx="3075214" cy="258605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19DD-09F5-4EEB-A92D-08E127E699D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0497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3: Creating a Board-Principal Partnership.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1/13/2017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Balanced Leadership Institute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19DD-09F5-4EEB-A92D-08E127E699D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015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Responsibilities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Board Engagement vs. Principal Engagement (Flip Chart)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1/13/2017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Balanced Leadership Institute</a:t>
            </a:r>
            <a:endParaRPr lang="en-US" dirty="0"/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3051063705"/>
              </p:ext>
            </p:extLst>
          </p:nvPr>
        </p:nvGraphicFramePr>
        <p:xfrm>
          <a:off x="2791792" y="2371013"/>
          <a:ext cx="5557078" cy="380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19DD-09F5-4EEB-A92D-08E127E699D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6654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Levels of Responsibility </a:t>
            </a:r>
          </a:p>
          <a:p>
            <a:pPr lvl="1"/>
            <a:r>
              <a:rPr lang="en-US" sz="2400" dirty="0"/>
              <a:t>A – Principal Should check with Board prior to doing.  </a:t>
            </a:r>
          </a:p>
          <a:p>
            <a:pPr lvl="1"/>
            <a:r>
              <a:rPr lang="en-US" sz="2400" dirty="0"/>
              <a:t>B – Principal Should notify the board but can proceed.  </a:t>
            </a:r>
          </a:p>
          <a:p>
            <a:pPr lvl="1"/>
            <a:r>
              <a:rPr lang="en-US" sz="2400" dirty="0"/>
              <a:t>C – </a:t>
            </a:r>
            <a:r>
              <a:rPr lang="en-US" dirty="0"/>
              <a:t>Principal</a:t>
            </a:r>
            <a:r>
              <a:rPr lang="en-US" sz="2400" dirty="0"/>
              <a:t> can proceed, it is a sole responsibility and precedent was set.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1/13/2017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Balanced Leadership Institute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19DD-09F5-4EEB-A92D-08E127E699D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87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Leadership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0087829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Balanced Leadership Institute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1/13/2017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19DD-09F5-4EEB-A92D-08E127E699D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939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Board/Imam/ED Partnership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352501"/>
              </p:ext>
            </p:extLst>
          </p:nvPr>
        </p:nvGraphicFramePr>
        <p:xfrm>
          <a:off x="993913" y="2065867"/>
          <a:ext cx="10273643" cy="4087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1266">
                  <a:extLst>
                    <a:ext uri="{9D8B030D-6E8A-4147-A177-3AD203B41FA5}">
                      <a16:colId xmlns:a16="http://schemas.microsoft.com/office/drawing/2014/main" val="3868333693"/>
                    </a:ext>
                  </a:extLst>
                </a:gridCol>
                <a:gridCol w="871762">
                  <a:extLst>
                    <a:ext uri="{9D8B030D-6E8A-4147-A177-3AD203B41FA5}">
                      <a16:colId xmlns:a16="http://schemas.microsoft.com/office/drawing/2014/main" val="2573194444"/>
                    </a:ext>
                  </a:extLst>
                </a:gridCol>
                <a:gridCol w="1030615">
                  <a:extLst>
                    <a:ext uri="{9D8B030D-6E8A-4147-A177-3AD203B41FA5}">
                      <a16:colId xmlns:a16="http://schemas.microsoft.com/office/drawing/2014/main" val="1708606315"/>
                    </a:ext>
                  </a:extLst>
                </a:gridCol>
              </a:tblGrid>
              <a:tr h="537225">
                <a:tc>
                  <a:txBody>
                    <a:bodyPr/>
                    <a:lstStyle/>
                    <a:p>
                      <a:r>
                        <a:rPr lang="en-US" sz="2000" b="1" dirty="0"/>
                        <a:t>Constructive Partnership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7577091"/>
                  </a:ext>
                </a:extLst>
              </a:tr>
              <a:tr h="393149">
                <a:tc>
                  <a:txBody>
                    <a:bodyPr/>
                    <a:lstStyle/>
                    <a:p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Communication between the Principal and Board is open and honest.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4365022"/>
                  </a:ext>
                </a:extLst>
              </a:tr>
              <a:tr h="646958">
                <a:tc>
                  <a:txBody>
                    <a:bodyPr/>
                    <a:lstStyle/>
                    <a:p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There is effective collaboration between the Principal and Board on major decisions. </a:t>
                      </a:r>
                      <a:endParaRPr lang="en-US" sz="1800" b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79563"/>
                  </a:ext>
                </a:extLst>
              </a:tr>
              <a:tr h="613960">
                <a:tc>
                  <a:txBody>
                    <a:bodyPr/>
                    <a:lstStyle/>
                    <a:p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Principal actively involves the Board in leading the organization. 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8558443"/>
                  </a:ext>
                </a:extLst>
              </a:tr>
              <a:tr h="646958">
                <a:tc>
                  <a:txBody>
                    <a:bodyPr/>
                    <a:lstStyle/>
                    <a:p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Board openly discusses and challenges recommendations made by the Principal. 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61044"/>
                  </a:ext>
                </a:extLst>
              </a:tr>
              <a:tr h="741309">
                <a:tc>
                  <a:txBody>
                    <a:bodyPr/>
                    <a:lstStyle/>
                    <a:p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can share and discuss my mistakes with the board without fear they will hold them against me. 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192146"/>
                  </a:ext>
                </a:extLst>
              </a:tr>
              <a:tr h="393149">
                <a:tc>
                  <a:txBody>
                    <a:bodyPr/>
                    <a:lstStyle/>
                    <a:p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Board members help develop each other’s strengths. 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055575"/>
                  </a:ext>
                </a:extLst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1/13/2017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Balanced Leadership Institute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19DD-09F5-4EEB-A92D-08E127E699D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881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4: The Board Role in Fund Raising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1/13/2017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Balanced Leadership Institute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19DD-09F5-4EEB-A92D-08E127E699D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943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Boardsource</a:t>
            </a:r>
            <a:r>
              <a:rPr lang="en-US" dirty="0"/>
              <a:t>®  </a:t>
            </a:r>
            <a:r>
              <a:rPr lang="en-US" dirty="0">
                <a:hlinkClick r:id="rId2"/>
              </a:rPr>
              <a:t>www.boardsource.org</a:t>
            </a:r>
            <a:endParaRPr lang="en-US" dirty="0"/>
          </a:p>
          <a:p>
            <a:r>
              <a:rPr lang="en-US" dirty="0"/>
              <a:t>National Council of Nonprofits </a:t>
            </a:r>
            <a:r>
              <a:rPr lang="en-US" dirty="0">
                <a:hlinkClick r:id="rId3"/>
              </a:rPr>
              <a:t>www.councilofnonprofits.org</a:t>
            </a:r>
            <a:endParaRPr lang="en-US" dirty="0"/>
          </a:p>
          <a:p>
            <a:r>
              <a:rPr lang="en-US" dirty="0"/>
              <a:t>CISNA: Council of Islamic Schools in North America </a:t>
            </a:r>
            <a:r>
              <a:rPr lang="en-US" dirty="0">
                <a:hlinkClick r:id="rId4"/>
              </a:rPr>
              <a:t>www.cisnaonline.info</a:t>
            </a:r>
            <a:endParaRPr lang="en-US" dirty="0"/>
          </a:p>
          <a:p>
            <a:r>
              <a:rPr lang="en-US" dirty="0"/>
              <a:t>Balanced Leadership Institute, BLI  </a:t>
            </a:r>
            <a:r>
              <a:rPr lang="en-US" dirty="0">
                <a:hlinkClick r:id="rId5"/>
              </a:rPr>
              <a:t>www.bliatlanta.com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1/13/2017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Balanced Leadership Institute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19DD-09F5-4EEB-A92D-08E127E699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176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Board Role in Fund Raising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Strategic Revenue and Financial Planning:  </a:t>
            </a:r>
          </a:p>
          <a:p>
            <a:pPr lvl="1"/>
            <a:r>
              <a:rPr lang="en-US" dirty="0"/>
              <a:t>Identifying the different revenue streams. </a:t>
            </a:r>
          </a:p>
          <a:p>
            <a:pPr lvl="1"/>
            <a:r>
              <a:rPr lang="en-US" dirty="0"/>
              <a:t>Purposely determining which streams to pursue.  </a:t>
            </a:r>
          </a:p>
          <a:p>
            <a:pPr lvl="1"/>
            <a:r>
              <a:rPr lang="en-US" dirty="0"/>
              <a:t>Determine what portion of the revenue will each stream provide.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1/13/2017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Balanced Leadership Institute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19DD-09F5-4EEB-A92D-08E127E699D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242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Board Role in Fund Raising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Major Steps in Fund Raising:</a:t>
            </a:r>
          </a:p>
          <a:p>
            <a:pPr lvl="1"/>
            <a:r>
              <a:rPr lang="en-US" dirty="0"/>
              <a:t>Identify </a:t>
            </a:r>
          </a:p>
          <a:p>
            <a:pPr lvl="1"/>
            <a:r>
              <a:rPr lang="en-US" dirty="0"/>
              <a:t>Cultivate</a:t>
            </a:r>
          </a:p>
          <a:p>
            <a:pPr lvl="1"/>
            <a:r>
              <a:rPr lang="en-US" dirty="0"/>
              <a:t>Solicit (the ASK)</a:t>
            </a:r>
          </a:p>
          <a:p>
            <a:pPr lvl="1"/>
            <a:r>
              <a:rPr lang="en-US" dirty="0"/>
              <a:t>Steward</a:t>
            </a:r>
          </a:p>
          <a:p>
            <a:r>
              <a:rPr lang="en-US" dirty="0"/>
              <a:t>Different Board members are more comfortable participating in doing soliciting.  But every Board member must participate in the other three steps: identify potential donors, cultivate potential donors, and steward donors after their participation to help them become frequent donors.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1/13/2017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Balanced Leadership Institute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19DD-09F5-4EEB-A92D-08E127E699D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4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5: building a competent Board. 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1/13/2017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Balanced Leadership Institute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19DD-09F5-4EEB-A92D-08E127E699D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8263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Board Building Cycle</a:t>
            </a:r>
          </a:p>
        </p:txBody>
      </p:sp>
      <p:pic>
        <p:nvPicPr>
          <p:cNvPr id="1026" name="Picture 2" descr="board-building-cycle.jpg (629×48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553" y="2065867"/>
            <a:ext cx="5945001" cy="453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1/13/2017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Balanced Leadership Institute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19DD-09F5-4EEB-A92D-08E127E699D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968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Identify and 2. Cultivate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Identify individuals with needed skills and characteristics</a:t>
            </a:r>
          </a:p>
          <a:p>
            <a:r>
              <a:rPr lang="en-US" sz="2400" dirty="0"/>
              <a:t>Connect them to the organization</a:t>
            </a:r>
          </a:p>
          <a:p>
            <a:r>
              <a:rPr lang="en-US" sz="2400" dirty="0"/>
              <a:t>Get them interested in the organization.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1/13/2017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Balanced Leadership Institute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19DD-09F5-4EEB-A92D-08E127E699D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703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Recruit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Describe What is needed and why they could be a good fit.</a:t>
            </a:r>
          </a:p>
          <a:p>
            <a:r>
              <a:rPr lang="en-US" sz="2800" dirty="0"/>
              <a:t>Explain responsibilities</a:t>
            </a:r>
          </a:p>
          <a:p>
            <a:r>
              <a:rPr lang="en-US" sz="2800" dirty="0"/>
              <a:t>Explain Expectations </a:t>
            </a:r>
          </a:p>
          <a:p>
            <a:r>
              <a:rPr lang="en-US" sz="2800" dirty="0"/>
              <a:t>Keep diversity in mind while recruiting (all types of diversity)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1/13/2017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Balanced Leadership Institute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19DD-09F5-4EEB-A92D-08E127E699D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070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Orient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Organization</a:t>
            </a:r>
          </a:p>
          <a:p>
            <a:pPr lvl="1"/>
            <a:r>
              <a:rPr lang="en-US" sz="2400" dirty="0"/>
              <a:t>History</a:t>
            </a:r>
          </a:p>
          <a:p>
            <a:pPr lvl="1"/>
            <a:r>
              <a:rPr lang="en-US" sz="2400" dirty="0"/>
              <a:t>Programs</a:t>
            </a:r>
          </a:p>
          <a:p>
            <a:pPr lvl="1"/>
            <a:r>
              <a:rPr lang="en-US" sz="2400" dirty="0"/>
              <a:t>Pressing Issues</a:t>
            </a:r>
          </a:p>
          <a:p>
            <a:pPr lvl="1"/>
            <a:r>
              <a:rPr lang="en-US" sz="2400" dirty="0"/>
              <a:t>Finances</a:t>
            </a:r>
          </a:p>
          <a:p>
            <a:pPr lvl="1"/>
            <a:r>
              <a:rPr lang="en-US" sz="2400" dirty="0"/>
              <a:t>Facilities</a:t>
            </a:r>
          </a:p>
          <a:p>
            <a:pPr lvl="1"/>
            <a:r>
              <a:rPr lang="en-US" sz="2400" dirty="0"/>
              <a:t>Org. Structure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Board:</a:t>
            </a:r>
          </a:p>
          <a:p>
            <a:pPr lvl="1"/>
            <a:r>
              <a:rPr lang="en-US" sz="2400" dirty="0"/>
              <a:t>Board members</a:t>
            </a:r>
          </a:p>
          <a:p>
            <a:pPr lvl="1"/>
            <a:r>
              <a:rPr lang="en-US" sz="2400" dirty="0"/>
              <a:t>Committee structure</a:t>
            </a:r>
          </a:p>
          <a:p>
            <a:pPr lvl="1"/>
            <a:r>
              <a:rPr lang="en-US" sz="2400" dirty="0"/>
              <a:t>List of key staff</a:t>
            </a:r>
          </a:p>
          <a:p>
            <a:pPr lvl="1"/>
            <a:r>
              <a:rPr lang="en-US" sz="2400" dirty="0"/>
              <a:t>Bylaws</a:t>
            </a:r>
          </a:p>
          <a:p>
            <a:pPr lvl="1"/>
            <a:r>
              <a:rPr lang="en-US" sz="2400" dirty="0"/>
              <a:t>Policies</a:t>
            </a:r>
          </a:p>
          <a:p>
            <a:pPr lvl="1"/>
            <a:r>
              <a:rPr lang="en-US" sz="2400" dirty="0"/>
              <a:t>Recent minutes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1/13/2017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Balanced Leadership Institute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19DD-09F5-4EEB-A92D-08E127E699D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846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Involve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Discover their interests and availability</a:t>
            </a:r>
          </a:p>
          <a:p>
            <a:r>
              <a:rPr lang="en-US" dirty="0"/>
              <a:t>Involve them in committees and task forces</a:t>
            </a:r>
          </a:p>
          <a:p>
            <a:r>
              <a:rPr lang="en-US" dirty="0"/>
              <a:t>Assign them a Board mentor</a:t>
            </a:r>
          </a:p>
          <a:p>
            <a:r>
              <a:rPr lang="en-US" dirty="0"/>
              <a:t>Hold everyone accountable</a:t>
            </a:r>
          </a:p>
          <a:p>
            <a:r>
              <a:rPr lang="en-US" dirty="0"/>
              <a:t>Express appreciation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1/13/2017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Balanced Leadership Institute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19DD-09F5-4EEB-A92D-08E127E699D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776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6.Educate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Mission related matters</a:t>
            </a:r>
          </a:p>
          <a:p>
            <a:r>
              <a:rPr lang="en-US" sz="2400" dirty="0"/>
              <a:t>Explore issues facing the organization</a:t>
            </a:r>
          </a:p>
          <a:p>
            <a:r>
              <a:rPr lang="en-US" sz="2400" dirty="0"/>
              <a:t>Encourage board development activities</a:t>
            </a:r>
          </a:p>
          <a:p>
            <a:r>
              <a:rPr lang="en-US" sz="2400" dirty="0"/>
              <a:t>Don’t hide difficulties or challenges. 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1/13/2017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Balanced Leadership Institute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19DD-09F5-4EEB-A92D-08E127E699D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33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 Evaluate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Both individual and collective board assessment</a:t>
            </a:r>
          </a:p>
          <a:p>
            <a:r>
              <a:rPr lang="en-US" sz="2400" dirty="0"/>
              <a:t>Offer opportunities for self assessment</a:t>
            </a:r>
          </a:p>
          <a:p>
            <a:r>
              <a:rPr lang="en-US" sz="2400" dirty="0"/>
              <a:t>Examine how Board members and Principal collaborate. 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1/13/2017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Balanced Leadership Institute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19DD-09F5-4EEB-A92D-08E127E699D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03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Goal – Exceptional Board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1935921"/>
          <a:ext cx="10270435" cy="47310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1/13/2017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Balanced Leadership Institute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19DD-09F5-4EEB-A92D-08E127E699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1653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 Rotate, 9. Celebrate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Establish term limit</a:t>
            </a:r>
          </a:p>
          <a:p>
            <a:r>
              <a:rPr lang="en-US" dirty="0"/>
              <a:t>Develop new leaders</a:t>
            </a:r>
          </a:p>
          <a:p>
            <a:r>
              <a:rPr lang="en-US" dirty="0"/>
              <a:t>Recognize victories and progress</a:t>
            </a:r>
          </a:p>
          <a:p>
            <a:r>
              <a:rPr lang="en-US" dirty="0"/>
              <a:t>Celebrate accomplishments</a:t>
            </a:r>
          </a:p>
          <a:p>
            <a:r>
              <a:rPr lang="en-US" dirty="0"/>
              <a:t>Appreciate individual contributions.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1/13/2017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Balanced Leadership Institute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19DD-09F5-4EEB-A92D-08E127E699D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269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Board Building Cycle</a:t>
            </a:r>
          </a:p>
        </p:txBody>
      </p:sp>
      <p:pic>
        <p:nvPicPr>
          <p:cNvPr id="1026" name="Picture 2" descr="board-building-cycle.jpg (629×48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553" y="2065867"/>
            <a:ext cx="5945001" cy="453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1/13/2017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Balanced Leadership Institute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19DD-09F5-4EEB-A92D-08E127E699D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8361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Building an Exceptional 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743201"/>
            <a:ext cx="82296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Break!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1/13/2017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Balanced Leadership Institute</a:t>
            </a:r>
            <a:endParaRPr lang="en-US" dirty="0"/>
          </a:p>
        </p:txBody>
      </p:sp>
      <p:pic>
        <p:nvPicPr>
          <p:cNvPr id="7" name="Picture 6" descr="coffee_break_ahead_sign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3352801"/>
            <a:ext cx="3075214" cy="258605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19DD-09F5-4EEB-A92D-08E127E699D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527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106888"/>
          </a:xfrm>
        </p:spPr>
        <p:txBody>
          <a:bodyPr/>
          <a:lstStyle/>
          <a:p>
            <a:r>
              <a:rPr lang="en-US" dirty="0"/>
              <a:t>SECTION 6: Special Topics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16627"/>
            <a:ext cx="10515600" cy="2273023"/>
          </a:xfrm>
        </p:spPr>
        <p:txBody>
          <a:bodyPr>
            <a:normAutofit/>
          </a:bodyPr>
          <a:lstStyle/>
          <a:p>
            <a:r>
              <a:rPr lang="en-US" dirty="0"/>
              <a:t>Decision Making</a:t>
            </a:r>
          </a:p>
          <a:p>
            <a:r>
              <a:rPr lang="en-US" dirty="0"/>
              <a:t>Board Structure</a:t>
            </a:r>
          </a:p>
          <a:p>
            <a:r>
              <a:rPr lang="en-US" dirty="0"/>
              <a:t>Board Meetings</a:t>
            </a:r>
          </a:p>
          <a:p>
            <a:r>
              <a:rPr lang="en-US" dirty="0"/>
              <a:t>Board Performance and Assessment</a:t>
            </a:r>
          </a:p>
          <a:p>
            <a:r>
              <a:rPr lang="en-US" dirty="0"/>
              <a:t>Getting Board Members Engaged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1/13/2017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Balanced Leadership Institute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19DD-09F5-4EEB-A92D-08E127E699D1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621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What decision making process is followed?</a:t>
            </a:r>
          </a:p>
          <a:p>
            <a:r>
              <a:rPr lang="en-US" dirty="0"/>
              <a:t>Whose decision is it? </a:t>
            </a:r>
          </a:p>
          <a:p>
            <a:r>
              <a:rPr lang="en-US" dirty="0"/>
              <a:t>Consistency is essential</a:t>
            </a:r>
          </a:p>
          <a:p>
            <a:r>
              <a:rPr lang="en-US" dirty="0"/>
              <a:t>Setting the tone for the organization</a:t>
            </a:r>
          </a:p>
          <a:p>
            <a:r>
              <a:rPr lang="en-US" dirty="0"/>
              <a:t>Inclusiveness and genuine consultation is a sign of strength not weakness. 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1/13/2017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Balanced Leadership Institute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19DD-09F5-4EEB-A92D-08E127E699D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90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Board Structure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Board Officers:</a:t>
            </a:r>
          </a:p>
          <a:p>
            <a:pPr lvl="1"/>
            <a:r>
              <a:rPr lang="en-US" dirty="0"/>
              <a:t>Chair</a:t>
            </a:r>
          </a:p>
          <a:p>
            <a:pPr lvl="1"/>
            <a:r>
              <a:rPr lang="en-US" dirty="0"/>
              <a:t>Secretary</a:t>
            </a:r>
          </a:p>
          <a:p>
            <a:pPr lvl="1"/>
            <a:r>
              <a:rPr lang="en-US" dirty="0"/>
              <a:t>Treasurer</a:t>
            </a:r>
          </a:p>
          <a:p>
            <a:pPr lvl="1"/>
            <a:r>
              <a:rPr lang="en-US" dirty="0"/>
              <a:t>Vice Chair?</a:t>
            </a:r>
          </a:p>
          <a:p>
            <a:r>
              <a:rPr lang="en-US" dirty="0"/>
              <a:t>Board Committees</a:t>
            </a:r>
          </a:p>
          <a:p>
            <a:pPr lvl="1"/>
            <a:r>
              <a:rPr lang="en-US" dirty="0"/>
              <a:t>Governance Committee/ Election Committee</a:t>
            </a:r>
          </a:p>
          <a:p>
            <a:pPr lvl="1"/>
            <a:r>
              <a:rPr lang="en-US" dirty="0"/>
              <a:t>Business/Finance Committee</a:t>
            </a:r>
          </a:p>
          <a:p>
            <a:pPr lvl="1"/>
            <a:r>
              <a:rPr lang="en-US" dirty="0"/>
              <a:t>Executive Committee</a:t>
            </a:r>
          </a:p>
          <a:p>
            <a:r>
              <a:rPr lang="en-US" dirty="0"/>
              <a:t>Q&amp;A on Board Structure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1/13/2017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Balanced Leadership Institute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19DD-09F5-4EEB-A92D-08E127E699D1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187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Board Meetings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Frequency and length of meetings of a well-functioning school Board.</a:t>
            </a:r>
          </a:p>
          <a:p>
            <a:r>
              <a:rPr lang="en-US" dirty="0"/>
              <a:t>How to build the Board Agenda</a:t>
            </a:r>
          </a:p>
          <a:p>
            <a:r>
              <a:rPr lang="en-US" dirty="0"/>
              <a:t>Who is responsible for developing the Board agenda</a:t>
            </a:r>
          </a:p>
          <a:p>
            <a:r>
              <a:rPr lang="en-US" dirty="0"/>
              <a:t>How to conduct a successful meeting.</a:t>
            </a:r>
          </a:p>
          <a:p>
            <a:r>
              <a:rPr lang="en-US" dirty="0"/>
              <a:t>What are the Board member responsibilities before, during and after a Board meeting. </a:t>
            </a:r>
          </a:p>
          <a:p>
            <a:r>
              <a:rPr lang="en-US" dirty="0"/>
              <a:t>Should Board meetings be open to all?</a:t>
            </a:r>
          </a:p>
          <a:p>
            <a:r>
              <a:rPr lang="en-US" dirty="0"/>
              <a:t>When is it OK to have an Executive (closed) Meeting? </a:t>
            </a:r>
          </a:p>
          <a:p>
            <a:r>
              <a:rPr lang="en-US" dirty="0"/>
              <a:t>Q&amp;A  on Board Meetings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1/13/2017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Balanced Leadership Institute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19DD-09F5-4EEB-A92D-08E127E699D1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3933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Board Performance and Board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is the Board accountable for?</a:t>
            </a:r>
          </a:p>
          <a:p>
            <a:r>
              <a:rPr lang="en-US" dirty="0"/>
              <a:t>How do we make sure the Board is held accountable?</a:t>
            </a:r>
          </a:p>
          <a:p>
            <a:r>
              <a:rPr lang="en-US" dirty="0"/>
              <a:t>How is the Board assessment conducted. </a:t>
            </a:r>
          </a:p>
          <a:p>
            <a:r>
              <a:rPr lang="en-US" dirty="0"/>
              <a:t>Sample Board self-assessment</a:t>
            </a:r>
          </a:p>
          <a:p>
            <a:r>
              <a:rPr lang="en-US" dirty="0"/>
              <a:t>Refer to the 10 Basic Board responsibilities</a:t>
            </a:r>
          </a:p>
          <a:p>
            <a:r>
              <a:rPr lang="en-US" dirty="0"/>
              <a:t>Discussion</a:t>
            </a:r>
          </a:p>
          <a:p>
            <a:r>
              <a:rPr lang="en-US" dirty="0"/>
              <a:t>Q&amp;A on Board Assessment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1/13/2017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Balanced Leadership Institute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19DD-09F5-4EEB-A92D-08E127E699D1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4995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Board Member Engagement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848138" y="2160103"/>
          <a:ext cx="9134062" cy="3964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5317">
                  <a:extLst>
                    <a:ext uri="{9D8B030D-6E8A-4147-A177-3AD203B41FA5}">
                      <a16:colId xmlns:a16="http://schemas.microsoft.com/office/drawing/2014/main" val="3868333693"/>
                    </a:ext>
                  </a:extLst>
                </a:gridCol>
                <a:gridCol w="982448">
                  <a:extLst>
                    <a:ext uri="{9D8B030D-6E8A-4147-A177-3AD203B41FA5}">
                      <a16:colId xmlns:a16="http://schemas.microsoft.com/office/drawing/2014/main" val="2573194444"/>
                    </a:ext>
                  </a:extLst>
                </a:gridCol>
                <a:gridCol w="916297">
                  <a:extLst>
                    <a:ext uri="{9D8B030D-6E8A-4147-A177-3AD203B41FA5}">
                      <a16:colId xmlns:a16="http://schemas.microsoft.com/office/drawing/2014/main" val="1708606315"/>
                    </a:ext>
                  </a:extLst>
                </a:gridCol>
              </a:tblGrid>
              <a:tr h="428750">
                <a:tc>
                  <a:txBody>
                    <a:bodyPr/>
                    <a:lstStyle/>
                    <a:p>
                      <a:r>
                        <a:rPr lang="en-US" sz="2000" dirty="0"/>
                        <a:t>Indicators of Board engagements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7577091"/>
                  </a:ext>
                </a:extLst>
              </a:tr>
              <a:tr h="428750">
                <a:tc>
                  <a:txBody>
                    <a:bodyPr/>
                    <a:lstStyle/>
                    <a:p>
                      <a:r>
                        <a:rPr lang="en-US" sz="1800" dirty="0"/>
                        <a:t>Board members listen attentively</a:t>
                      </a:r>
                      <a:r>
                        <a:rPr lang="en-US" sz="1800" baseline="0" dirty="0"/>
                        <a:t> to each other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4365022"/>
                  </a:ext>
                </a:extLst>
              </a:tr>
              <a:tr h="669556">
                <a:tc>
                  <a:txBody>
                    <a:bodyPr/>
                    <a:lstStyle/>
                    <a:p>
                      <a:r>
                        <a:rPr lang="en-US" sz="1800" dirty="0"/>
                        <a:t>Each Board member</a:t>
                      </a:r>
                      <a:r>
                        <a:rPr lang="en-US" sz="1800" baseline="0" dirty="0"/>
                        <a:t> contributes unique prospective on issues under consideration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79563"/>
                  </a:ext>
                </a:extLst>
              </a:tr>
              <a:tr h="669556">
                <a:tc>
                  <a:txBody>
                    <a:bodyPr/>
                    <a:lstStyle/>
                    <a:p>
                      <a:r>
                        <a:rPr lang="en-US" sz="1800" dirty="0"/>
                        <a:t>At Board meetings, different individuals take the lead on topics</a:t>
                      </a:r>
                      <a:r>
                        <a:rPr lang="en-US" sz="1800" baseline="0" dirty="0"/>
                        <a:t> or issues.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8558443"/>
                  </a:ext>
                </a:extLst>
              </a:tr>
              <a:tr h="669556">
                <a:tc>
                  <a:txBody>
                    <a:bodyPr/>
                    <a:lstStyle/>
                    <a:p>
                      <a:r>
                        <a:rPr lang="en-US" sz="1800" dirty="0"/>
                        <a:t>The majority of the Board members are active in overseeing and governing the organization.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61044"/>
                  </a:ext>
                </a:extLst>
              </a:tr>
              <a:tr h="669556">
                <a:tc>
                  <a:txBody>
                    <a:bodyPr/>
                    <a:lstStyle/>
                    <a:p>
                      <a:r>
                        <a:rPr lang="en-US" sz="1800" dirty="0"/>
                        <a:t>Generally,</a:t>
                      </a:r>
                      <a:r>
                        <a:rPr lang="en-US" sz="1800" baseline="0" dirty="0"/>
                        <a:t> the majority of the board members participate in the discussion rather than a few individuals.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192146"/>
                  </a:ext>
                </a:extLst>
              </a:tr>
              <a:tr h="428750">
                <a:tc>
                  <a:txBody>
                    <a:bodyPr/>
                    <a:lstStyle/>
                    <a:p>
                      <a:r>
                        <a:rPr lang="en-US" sz="1800" dirty="0"/>
                        <a:t>Board members help develop</a:t>
                      </a:r>
                      <a:r>
                        <a:rPr lang="en-US" sz="1800" baseline="0" dirty="0"/>
                        <a:t> each other’s strengths. 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055575"/>
                  </a:ext>
                </a:extLst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1/13/2017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Balanced Leadership Institute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19DD-09F5-4EEB-A92D-08E127E699D1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388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Q&amp;A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1/13/2017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Balanced Leadership Institute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19DD-09F5-4EEB-A92D-08E127E699D1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251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is Governance?</a:t>
            </a:r>
          </a:p>
          <a:p>
            <a:r>
              <a:rPr lang="en-US" dirty="0"/>
              <a:t>Board Responsibilities</a:t>
            </a:r>
          </a:p>
          <a:p>
            <a:r>
              <a:rPr lang="en-US" dirty="0"/>
              <a:t>Partnership of the Board and Principal</a:t>
            </a:r>
          </a:p>
          <a:p>
            <a:r>
              <a:rPr lang="en-US" dirty="0"/>
              <a:t>The Board role in Fund Raising</a:t>
            </a:r>
          </a:p>
          <a:p>
            <a:r>
              <a:rPr lang="en-US" dirty="0"/>
              <a:t>Board Building Cycle</a:t>
            </a:r>
          </a:p>
          <a:p>
            <a:r>
              <a:rPr lang="en-US" dirty="0"/>
              <a:t>Special Topics:  </a:t>
            </a:r>
          </a:p>
          <a:p>
            <a:pPr lvl="1"/>
            <a:r>
              <a:rPr lang="en-US" dirty="0"/>
              <a:t>Decision Making </a:t>
            </a:r>
          </a:p>
          <a:p>
            <a:pPr lvl="1"/>
            <a:r>
              <a:rPr lang="en-US" dirty="0"/>
              <a:t>Board Structure</a:t>
            </a:r>
          </a:p>
          <a:p>
            <a:pPr lvl="1"/>
            <a:r>
              <a:rPr lang="en-US" dirty="0"/>
              <a:t>Board Meetings</a:t>
            </a:r>
          </a:p>
          <a:p>
            <a:pPr lvl="1"/>
            <a:r>
              <a:rPr lang="en-US" dirty="0"/>
              <a:t>Board Assessment and Board Performance</a:t>
            </a:r>
          </a:p>
          <a:p>
            <a:pPr lvl="1"/>
            <a:r>
              <a:rPr lang="en-US" dirty="0"/>
              <a:t>Getting the Board members engaged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1/13/2017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Balanced Leadership Institute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19DD-09F5-4EEB-A92D-08E127E699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618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Boardsource</a:t>
            </a:r>
            <a:r>
              <a:rPr lang="en-US" dirty="0"/>
              <a:t>®  </a:t>
            </a:r>
            <a:r>
              <a:rPr lang="en-US" dirty="0">
                <a:hlinkClick r:id="rId2"/>
              </a:rPr>
              <a:t>www.boardsource.org</a:t>
            </a:r>
            <a:endParaRPr lang="en-US" dirty="0"/>
          </a:p>
          <a:p>
            <a:r>
              <a:rPr lang="en-US" dirty="0"/>
              <a:t>National Council of Nonprofits </a:t>
            </a:r>
            <a:r>
              <a:rPr lang="en-US" dirty="0">
                <a:hlinkClick r:id="rId3"/>
              </a:rPr>
              <a:t>www.councilofnonprofits.org</a:t>
            </a:r>
            <a:endParaRPr lang="en-US" dirty="0"/>
          </a:p>
          <a:p>
            <a:r>
              <a:rPr lang="en-US" dirty="0"/>
              <a:t>CISNA: Council of Islamic Schools in North America </a:t>
            </a:r>
            <a:r>
              <a:rPr lang="en-US" dirty="0">
                <a:hlinkClick r:id="rId4"/>
              </a:rPr>
              <a:t>www.cisnaonline.info</a:t>
            </a:r>
            <a:endParaRPr lang="en-US" dirty="0"/>
          </a:p>
          <a:p>
            <a:r>
              <a:rPr lang="en-US" dirty="0"/>
              <a:t>Balanced Leadership Institute, BLI  </a:t>
            </a:r>
            <a:r>
              <a:rPr lang="en-US" dirty="0">
                <a:hlinkClick r:id="rId5"/>
              </a:rPr>
              <a:t>www.bliatlanta.com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1/13/2017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Balanced Leadership Institute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19DD-09F5-4EEB-A92D-08E127E699D1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2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1: What is Governance?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1/13/2017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Balanced Leadership Institute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19DD-09F5-4EEB-A92D-08E127E699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45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1800" y="2209800"/>
            <a:ext cx="6324600" cy="3733800"/>
          </a:xfrm>
          <a:prstGeom prst="rect">
            <a:avLst/>
          </a:prstGeom>
          <a:noFill/>
          <a:ln w="53975"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505200" y="3124200"/>
            <a:ext cx="5181600" cy="2667000"/>
          </a:xfrm>
          <a:prstGeom prst="roundRect">
            <a:avLst/>
          </a:prstGeom>
          <a:solidFill>
            <a:srgbClr val="FFFF0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itchFamily="34" charset="0"/>
            </a:endParaRPr>
          </a:p>
          <a:p>
            <a:pPr algn="ctr"/>
            <a:endParaRPr lang="en-US" dirty="0">
              <a:latin typeface="Century Gothic" pitchFamily="34" charset="0"/>
            </a:endParaRPr>
          </a:p>
          <a:p>
            <a:pPr algn="ctr"/>
            <a:endParaRPr lang="en-US" dirty="0">
              <a:latin typeface="Century Gothic" pitchFamily="34" charset="0"/>
            </a:endParaRPr>
          </a:p>
          <a:p>
            <a:pPr algn="ctr"/>
            <a:endParaRPr lang="en-US" dirty="0">
              <a:latin typeface="Century Gothic" pitchFamily="34" charset="0"/>
            </a:endParaRPr>
          </a:p>
          <a:p>
            <a:pPr algn="ctr"/>
            <a:endParaRPr lang="en-US" dirty="0">
              <a:latin typeface="Century Gothic" pitchFamily="34" charset="0"/>
            </a:endParaRPr>
          </a:p>
          <a:p>
            <a:pPr algn="ctr"/>
            <a:endParaRPr lang="en-US" dirty="0">
              <a:latin typeface="Century Gothic" pitchFamily="34" charset="0"/>
            </a:endParaRPr>
          </a:p>
          <a:p>
            <a:pPr algn="ctr"/>
            <a:endParaRPr lang="en-US" sz="2400" kern="1700" spc="770" dirty="0">
              <a:solidFill>
                <a:schemeClr val="tx1"/>
              </a:solidFill>
              <a:latin typeface="Century Gothic" pitchFamily="34" charset="0"/>
            </a:endParaRPr>
          </a:p>
          <a:p>
            <a:pPr algn="ctr"/>
            <a:endParaRPr lang="en-US" sz="2400" kern="1700" spc="770" dirty="0">
              <a:solidFill>
                <a:schemeClr val="tx1"/>
              </a:solidFill>
              <a:latin typeface="Century Gothic" pitchFamily="34" charset="0"/>
            </a:endParaRPr>
          </a:p>
          <a:p>
            <a:pPr algn="ctr"/>
            <a:r>
              <a:rPr lang="en-US" sz="2400" kern="1700" spc="770" dirty="0">
                <a:solidFill>
                  <a:schemeClr val="tx1"/>
                </a:solidFill>
                <a:latin typeface="Century Gothic" pitchFamily="34" charset="0"/>
              </a:rPr>
              <a:t>Management</a:t>
            </a:r>
          </a:p>
          <a:p>
            <a:pPr algn="ctr"/>
            <a:endParaRPr lang="en-US" dirty="0">
              <a:latin typeface="Century Gothic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544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Century Gothic" pitchFamily="34" charset="0"/>
              </a:rPr>
              <a:t>Organizational Components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0" y="2362200"/>
            <a:ext cx="4495800" cy="1447800"/>
          </a:xfrm>
          <a:prstGeom prst="roundRect">
            <a:avLst/>
          </a:prstGeom>
          <a:solidFill>
            <a:srgbClr val="926944">
              <a:alpha val="79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228600">
              <a:buFont typeface="Arial" pitchFamily="34" charset="0"/>
              <a:buChar char="•"/>
            </a:pPr>
            <a:r>
              <a:rPr lang="en-US" sz="2400" dirty="0">
                <a:latin typeface="Century Gothic" pitchFamily="34" charset="0"/>
              </a:rPr>
              <a:t>Services</a:t>
            </a:r>
          </a:p>
          <a:p>
            <a:pPr marL="1371600" lvl="1" indent="228600">
              <a:buFont typeface="Arial" pitchFamily="34" charset="0"/>
              <a:buChar char="•"/>
            </a:pPr>
            <a:r>
              <a:rPr lang="en-US" sz="2400" dirty="0">
                <a:latin typeface="Century Gothic" pitchFamily="34" charset="0"/>
              </a:rPr>
              <a:t>Programs</a:t>
            </a:r>
          </a:p>
          <a:p>
            <a:pPr marL="1828800" lvl="2" indent="228600">
              <a:buFont typeface="Arial" pitchFamily="34" charset="0"/>
              <a:buChar char="•"/>
            </a:pPr>
            <a:r>
              <a:rPr lang="en-US" sz="2400" dirty="0">
                <a:latin typeface="Century Gothic" pitchFamily="34" charset="0"/>
              </a:rPr>
              <a:t>Events</a:t>
            </a:r>
          </a:p>
        </p:txBody>
      </p:sp>
      <p:sp>
        <p:nvSpPr>
          <p:cNvPr id="8" name="Right Arrow 7"/>
          <p:cNvSpPr/>
          <p:nvPr/>
        </p:nvSpPr>
        <p:spPr>
          <a:xfrm rot="16200000">
            <a:off x="5410200" y="3810000"/>
            <a:ext cx="1219200" cy="1219200"/>
          </a:xfrm>
          <a:prstGeom prst="rightArrow">
            <a:avLst>
              <a:gd name="adj1" fmla="val 74000"/>
              <a:gd name="adj2" fmla="val 50750"/>
            </a:avLst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itchFamily="34" charset="0"/>
            </a:endParaRPr>
          </a:p>
        </p:txBody>
      </p:sp>
      <p:sp>
        <p:nvSpPr>
          <p:cNvPr id="9" name="Right Arrow 8"/>
          <p:cNvSpPr/>
          <p:nvPr/>
        </p:nvSpPr>
        <p:spPr>
          <a:xfrm rot="16200000">
            <a:off x="7239000" y="3810000"/>
            <a:ext cx="1219200" cy="1219200"/>
          </a:xfrm>
          <a:prstGeom prst="rightArrow">
            <a:avLst>
              <a:gd name="adj1" fmla="val 74000"/>
              <a:gd name="adj2" fmla="val 50750"/>
            </a:avLst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Century Gothic" pitchFamily="34" charset="0"/>
              </a:rPr>
              <a:t>$$$</a:t>
            </a:r>
          </a:p>
        </p:txBody>
      </p:sp>
      <p:sp>
        <p:nvSpPr>
          <p:cNvPr id="10" name="Left-Right-Up Arrow 9"/>
          <p:cNvSpPr/>
          <p:nvPr/>
        </p:nvSpPr>
        <p:spPr>
          <a:xfrm>
            <a:off x="4724400" y="3810000"/>
            <a:ext cx="838200" cy="1066800"/>
          </a:xfrm>
          <a:prstGeom prst="leftRightUpArrow">
            <a:avLst>
              <a:gd name="adj1" fmla="val 11466"/>
              <a:gd name="adj2" fmla="val 12218"/>
              <a:gd name="adj3" fmla="val 25000"/>
            </a:avLst>
          </a:prstGeom>
          <a:solidFill>
            <a:srgbClr val="FF0000">
              <a:alpha val="7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itchFamily="34" charset="0"/>
            </a:endParaRPr>
          </a:p>
        </p:txBody>
      </p:sp>
      <p:sp>
        <p:nvSpPr>
          <p:cNvPr id="11" name="Left-Right-Up Arrow 10"/>
          <p:cNvSpPr/>
          <p:nvPr/>
        </p:nvSpPr>
        <p:spPr>
          <a:xfrm>
            <a:off x="6477000" y="3810000"/>
            <a:ext cx="914400" cy="1066800"/>
          </a:xfrm>
          <a:prstGeom prst="leftRightUpArrow">
            <a:avLst>
              <a:gd name="adj1" fmla="val 11466"/>
              <a:gd name="adj2" fmla="val 12218"/>
              <a:gd name="adj3" fmla="val 25000"/>
            </a:avLst>
          </a:prstGeom>
          <a:solidFill>
            <a:srgbClr val="FF0000">
              <a:alpha val="7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itchFamily="34" charset="0"/>
            </a:endParaRPr>
          </a:p>
        </p:txBody>
      </p:sp>
      <p:pic>
        <p:nvPicPr>
          <p:cNvPr id="12" name="Picture 3" descr="C:\Users\Kareema.Ibraheem-PC\AppData\Local\Microsoft\Windows\Temporary Internet Files\Content.IE5\EYVSC5S6\MC90024034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4267200"/>
            <a:ext cx="858838" cy="629914"/>
          </a:xfrm>
          <a:prstGeom prst="rect">
            <a:avLst/>
          </a:prstGeom>
          <a:noFill/>
        </p:spPr>
      </p:pic>
      <p:sp>
        <p:nvSpPr>
          <p:cNvPr id="13" name="Right Arrow 12"/>
          <p:cNvSpPr/>
          <p:nvPr/>
        </p:nvSpPr>
        <p:spPr>
          <a:xfrm rot="16200000">
            <a:off x="3657600" y="3810000"/>
            <a:ext cx="1219200" cy="1219200"/>
          </a:xfrm>
          <a:prstGeom prst="rightArrow">
            <a:avLst>
              <a:gd name="adj1" fmla="val 74000"/>
              <a:gd name="adj2" fmla="val 50750"/>
            </a:avLst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43200" y="1752601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entury Gothic" pitchFamily="34" charset="0"/>
              </a:rPr>
              <a:t>Governance  - Boundary – Policy – Direction – Long term Planning - Oversight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19400" y="5943601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entury Gothic" pitchFamily="34" charset="0"/>
              </a:rPr>
              <a:t>Governance  - Boundary – Policy – Direction – Long term Planning - Oversight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77000" y="48006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entury Gothic" pitchFamily="34" charset="0"/>
              </a:rPr>
              <a:t>Systems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24400" y="48006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entury Gothic" pitchFamily="34" charset="0"/>
              </a:rPr>
              <a:t>Systems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14601" y="2743201"/>
            <a:ext cx="461665" cy="197572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pc="310" dirty="0">
                <a:latin typeface="Century Gothic" pitchFamily="34" charset="0"/>
              </a:rPr>
              <a:t>Governance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296401" y="3276600"/>
            <a:ext cx="461665" cy="20574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spc="310" dirty="0">
                <a:latin typeface="Century Gothic" pitchFamily="34" charset="0"/>
              </a:rPr>
              <a:t>Governance</a:t>
            </a:r>
          </a:p>
        </p:txBody>
      </p:sp>
      <p:pic>
        <p:nvPicPr>
          <p:cNvPr id="20" name="Picture 6" descr="C:\Users\Kareema.Ibraheem-PC\AppData\Local\Microsoft\Windows\Temporary Internet Files\Content.IE5\WHX2HCFY\MC90024016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4343401"/>
            <a:ext cx="859186" cy="663575"/>
          </a:xfrm>
          <a:prstGeom prst="rect">
            <a:avLst/>
          </a:prstGeom>
          <a:noFill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Balanced Leadership Institute</a:t>
            </a:r>
            <a:endParaRPr lang="en-US" dirty="0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1/13/2017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19DD-09F5-4EEB-A92D-08E127E699D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754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Organizational Lifecycle</a:t>
            </a: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2209800" y="1676401"/>
          <a:ext cx="7696200" cy="3353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urved Down Arrow 4"/>
          <p:cNvSpPr/>
          <p:nvPr/>
        </p:nvSpPr>
        <p:spPr>
          <a:xfrm rot="10800000">
            <a:off x="5943600" y="4343400"/>
            <a:ext cx="3048000" cy="68684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Balanced Leadership Institute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1/13/2017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19DD-09F5-4EEB-A92D-08E127E699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120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Organizational Development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68153" y="1529091"/>
            <a:ext cx="6928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                       Development Stage</a:t>
            </a: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/>
          </p:nvPr>
        </p:nvGraphicFramePr>
        <p:xfrm>
          <a:off x="2438400" y="2133600"/>
          <a:ext cx="7102930" cy="4017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7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1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9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44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44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 marL="75438" marR="75438" marT="51816" marB="518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Startup</a:t>
                      </a:r>
                    </a:p>
                  </a:txBody>
                  <a:tcPr marL="75438" marR="75438" marT="51816" marB="518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Growth</a:t>
                      </a:r>
                    </a:p>
                  </a:txBody>
                  <a:tcPr marL="75438" marR="75438" marT="51816" marB="518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Maturity</a:t>
                      </a:r>
                    </a:p>
                  </a:txBody>
                  <a:tcPr marL="75438" marR="75438" marT="51816" marB="518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Decline</a:t>
                      </a:r>
                    </a:p>
                  </a:txBody>
                  <a:tcPr marL="75438" marR="75438" marT="51816" marB="5181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Programs</a:t>
                      </a:r>
                    </a:p>
                  </a:txBody>
                  <a:tcPr marL="75438" marR="75438" marT="51816" marB="51816"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5438" marR="75438" marT="51816" marB="51816" anchor="ctr"/>
                </a:tc>
                <a:tc>
                  <a:txBody>
                    <a:bodyPr/>
                    <a:lstStyle/>
                    <a:p>
                      <a:pPr algn="r"/>
                      <a:endParaRPr lang="en-US" sz="36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5438" marR="75438" marT="51816" marB="51816"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5438" marR="75438" marT="51816" marB="51816"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5438" marR="75438" marT="51816" marB="51816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7937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rgbClr val="0070C0"/>
                          </a:solidFill>
                        </a:rPr>
                        <a:t>Governance</a:t>
                      </a:r>
                    </a:p>
                  </a:txBody>
                  <a:tcPr marL="75438" marR="75438" marT="51816" marB="51816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40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438" marR="75438" marT="51816" marB="51816" anchor="ctr"/>
                </a:tc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75438" marR="75438" marT="51816" marB="51816"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5438" marR="75438" marT="51816" marB="51816"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5438" marR="75438" marT="51816" marB="5181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074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rgbClr val="0070C0"/>
                          </a:solidFill>
                        </a:rPr>
                        <a:t>Management</a:t>
                      </a:r>
                    </a:p>
                  </a:txBody>
                  <a:tcPr marL="75438" marR="75438" marT="51816" marB="51816" anchor="ctr"/>
                </a:tc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75438" marR="75438" marT="51816" marB="51816" anchor="ctr"/>
                </a:tc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75438" marR="75438" marT="51816" marB="51816"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5438" marR="75438" marT="51816" marB="51816"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5438" marR="75438" marT="51816" marB="51816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9863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Resources</a:t>
                      </a:r>
                    </a:p>
                  </a:txBody>
                  <a:tcPr marL="75438" marR="75438" marT="51816" marB="51816"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5438" marR="75438" marT="51816" marB="51816"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5438" marR="75438" marT="51816" marB="51816"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5438" marR="75438" marT="51816" marB="51816"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5438" marR="75438" marT="51816" marB="51816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9863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Administrative Systems</a:t>
                      </a:r>
                    </a:p>
                  </a:txBody>
                  <a:tcPr marL="75438" marR="75438" marT="51816" marB="51816"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5438" marR="75438" marT="51816" marB="51816"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5438" marR="75438" marT="51816" marB="51816"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5438" marR="75438" marT="51816" marB="51816"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5438" marR="75438" marT="51816" marB="51816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Down Arrow 7"/>
          <p:cNvSpPr/>
          <p:nvPr/>
        </p:nvSpPr>
        <p:spPr>
          <a:xfrm rot="16200000">
            <a:off x="4975265" y="2187535"/>
            <a:ext cx="336470" cy="1447800"/>
          </a:xfrm>
          <a:prstGeom prst="downArrow">
            <a:avLst/>
          </a:prstGeom>
          <a:solidFill>
            <a:srgbClr val="0070C0"/>
          </a:solidFill>
          <a:ln w="6350">
            <a:solidFill>
              <a:schemeClr val="accent5">
                <a:shade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 rot="16200000">
            <a:off x="4520953" y="3327648"/>
            <a:ext cx="327557" cy="530260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 rot="16200000">
            <a:off x="4673366" y="3784834"/>
            <a:ext cx="309180" cy="969112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 rot="16200000">
            <a:off x="4776895" y="4367107"/>
            <a:ext cx="269763" cy="1136751"/>
          </a:xfrm>
          <a:prstGeom prst="downArrow">
            <a:avLst/>
          </a:prstGeom>
          <a:solidFill>
            <a:srgbClr val="0070C0"/>
          </a:solidFill>
          <a:ln w="6350">
            <a:solidFill>
              <a:schemeClr val="accent5">
                <a:shade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 rot="16200000">
            <a:off x="4457702" y="5448300"/>
            <a:ext cx="381000" cy="609601"/>
          </a:xfrm>
          <a:prstGeom prst="downArrow">
            <a:avLst/>
          </a:prstGeom>
          <a:solidFill>
            <a:srgbClr val="0070C0"/>
          </a:solidFill>
          <a:ln w="6350">
            <a:solidFill>
              <a:schemeClr val="accent5">
                <a:shade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52601" y="2173226"/>
            <a:ext cx="615553" cy="338937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800" spc="400" dirty="0">
                <a:solidFill>
                  <a:srgbClr val="0070C0"/>
                </a:solidFill>
              </a:rPr>
              <a:t>Components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Balanced Leadership Institute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1/13/2017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19DD-09F5-4EEB-A92D-08E127E699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95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2: Board Responsibilities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1/13/2017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Balanced Leadership Institute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19DD-09F5-4EEB-A92D-08E127E699D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030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</TotalTime>
  <Words>1460</Words>
  <Application>Microsoft Office PowerPoint</Application>
  <PresentationFormat>Widescreen</PresentationFormat>
  <Paragraphs>398</Paragraphs>
  <Slides>40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</vt:lpstr>
      <vt:lpstr>Calibri</vt:lpstr>
      <vt:lpstr>Calibri Light</vt:lpstr>
      <vt:lpstr>Century Gothic</vt:lpstr>
      <vt:lpstr>Helvetica</vt:lpstr>
      <vt:lpstr>Helvetica Light</vt:lpstr>
      <vt:lpstr>Office Theme</vt:lpstr>
      <vt:lpstr>Creating an Exceptional Governing Board</vt:lpstr>
      <vt:lpstr>Resources</vt:lpstr>
      <vt:lpstr>Our Goal – Exceptional Board</vt:lpstr>
      <vt:lpstr>AGENDA</vt:lpstr>
      <vt:lpstr>Section 1: What is Governance?</vt:lpstr>
      <vt:lpstr>PowerPoint Presentation</vt:lpstr>
      <vt:lpstr>Organizational Lifecycle</vt:lpstr>
      <vt:lpstr>Organizational Development</vt:lpstr>
      <vt:lpstr>SECTION 2: Board Responsibilities</vt:lpstr>
      <vt:lpstr>The 10 Basic Board Responsibilities</vt:lpstr>
      <vt:lpstr>Governance vs. Management</vt:lpstr>
      <vt:lpstr>Board role and responsibilities</vt:lpstr>
      <vt:lpstr>Building an Exceptional Board</vt:lpstr>
      <vt:lpstr>SECTION 3: Creating a Board-Principal Partnership. </vt:lpstr>
      <vt:lpstr>Shared Responsibilities</vt:lpstr>
      <vt:lpstr>Shared Responsibilities</vt:lpstr>
      <vt:lpstr>Shared Leadership</vt:lpstr>
      <vt:lpstr>Board/Imam/ED Partnership</vt:lpstr>
      <vt:lpstr>Section 4: The Board Role in Fund Raising</vt:lpstr>
      <vt:lpstr>Board Role in Fund Raising</vt:lpstr>
      <vt:lpstr>Board Role in Fund Raising</vt:lpstr>
      <vt:lpstr>Section 5: building a competent Board.  </vt:lpstr>
      <vt:lpstr>Board Building Cycle</vt:lpstr>
      <vt:lpstr>1. Identify and 2. Cultivate</vt:lpstr>
      <vt:lpstr>3. Recruit</vt:lpstr>
      <vt:lpstr>4. Orient</vt:lpstr>
      <vt:lpstr>5. Involve</vt:lpstr>
      <vt:lpstr>6.Educate</vt:lpstr>
      <vt:lpstr>7. Evaluate</vt:lpstr>
      <vt:lpstr>8. Rotate, 9. Celebrate</vt:lpstr>
      <vt:lpstr>Board Building Cycle</vt:lpstr>
      <vt:lpstr>Building an Exceptional Board</vt:lpstr>
      <vt:lpstr>SECTION 6: Special Topics</vt:lpstr>
      <vt:lpstr>Decision Making</vt:lpstr>
      <vt:lpstr>Board Structure </vt:lpstr>
      <vt:lpstr>Board Meetings </vt:lpstr>
      <vt:lpstr>Board Performance and Board Assessment</vt:lpstr>
      <vt:lpstr>Board Member Engagement</vt:lpstr>
      <vt:lpstr>PowerPoint Presentation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 budeir</dc:creator>
  <cp:lastModifiedBy>maher budeir</cp:lastModifiedBy>
  <cp:revision>18</cp:revision>
  <dcterms:created xsi:type="dcterms:W3CDTF">2017-01-04T02:41:14Z</dcterms:created>
  <dcterms:modified xsi:type="dcterms:W3CDTF">2017-01-04T16:10:50Z</dcterms:modified>
</cp:coreProperties>
</file>