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2" r:id="rId1"/>
  </p:sldMasterIdLst>
  <p:notesMasterIdLst>
    <p:notesMasterId r:id="rId28"/>
  </p:notesMasterIdLst>
  <p:sldIdLst>
    <p:sldId id="256" r:id="rId2"/>
    <p:sldId id="272" r:id="rId3"/>
    <p:sldId id="273" r:id="rId4"/>
    <p:sldId id="257" r:id="rId5"/>
    <p:sldId id="276" r:id="rId6"/>
    <p:sldId id="275" r:id="rId7"/>
    <p:sldId id="277" r:id="rId8"/>
    <p:sldId id="278" r:id="rId9"/>
    <p:sldId id="259" r:id="rId10"/>
    <p:sldId id="264" r:id="rId11"/>
    <p:sldId id="270" r:id="rId12"/>
    <p:sldId id="269" r:id="rId13"/>
    <p:sldId id="260" r:id="rId14"/>
    <p:sldId id="266" r:id="rId15"/>
    <p:sldId id="261" r:id="rId16"/>
    <p:sldId id="281" r:id="rId17"/>
    <p:sldId id="285" r:id="rId18"/>
    <p:sldId id="283" r:id="rId19"/>
    <p:sldId id="263" r:id="rId20"/>
    <p:sldId id="280" r:id="rId21"/>
    <p:sldId id="268" r:id="rId22"/>
    <p:sldId id="267" r:id="rId23"/>
    <p:sldId id="287" r:id="rId24"/>
    <p:sldId id="288" r:id="rId25"/>
    <p:sldId id="289" r:id="rId26"/>
    <p:sldId id="29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78" autoAdjust="0"/>
    <p:restoredTop sz="94660"/>
  </p:normalViewPr>
  <p:slideViewPr>
    <p:cSldViewPr snapToGrid="0">
      <p:cViewPr varScale="1">
        <p:scale>
          <a:sx n="73" d="100"/>
          <a:sy n="73" d="100"/>
        </p:scale>
        <p:origin x="-1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F6742-1C7C-4DE7-9006-801BD35965C0}" type="doc">
      <dgm:prSet loTypeId="urn:microsoft.com/office/officeart/2005/8/layout/chart3" loCatId="relationship" qsTypeId="urn:microsoft.com/office/officeart/2005/8/quickstyle/simple1" qsCatId="simple" csTypeId="urn:microsoft.com/office/officeart/2005/8/colors/accent1_1" csCatId="accent1" phldr="1"/>
      <dgm:spPr/>
      <dgm:t>
        <a:bodyPr/>
        <a:lstStyle/>
        <a:p>
          <a:pPr rtl="1"/>
          <a:endParaRPr lang="ar-SA"/>
        </a:p>
      </dgm:t>
    </dgm:pt>
    <dgm:pt modelId="{A152E5AC-A960-4BE3-89C9-2CC6D3A75E8C}">
      <dgm:prSet/>
      <dgm:spPr/>
      <dgm:t>
        <a:bodyPr/>
        <a:lstStyle/>
        <a:p>
          <a:pPr rtl="1"/>
          <a:r>
            <a:rPr lang="ar-SA" b="1" dirty="0" smtClean="0"/>
            <a:t>التواصل</a:t>
          </a:r>
          <a:endParaRPr lang="ar-SA" dirty="0"/>
        </a:p>
      </dgm:t>
    </dgm:pt>
    <dgm:pt modelId="{906C244F-8065-4E51-9A0A-CAEE4733530E}" type="parTrans" cxnId="{4A02C44F-5121-4E6F-BE97-5E439683BFF8}">
      <dgm:prSet/>
      <dgm:spPr/>
      <dgm:t>
        <a:bodyPr/>
        <a:lstStyle/>
        <a:p>
          <a:pPr rtl="1"/>
          <a:endParaRPr lang="ar-SA"/>
        </a:p>
      </dgm:t>
    </dgm:pt>
    <dgm:pt modelId="{2676E465-D2E8-4A6C-839B-1D519505EC1D}" type="sibTrans" cxnId="{4A02C44F-5121-4E6F-BE97-5E439683BFF8}">
      <dgm:prSet/>
      <dgm:spPr/>
      <dgm:t>
        <a:bodyPr/>
        <a:lstStyle/>
        <a:p>
          <a:pPr rtl="1"/>
          <a:endParaRPr lang="ar-SA"/>
        </a:p>
      </dgm:t>
    </dgm:pt>
    <dgm:pt modelId="{BBC80F4C-21FA-4BF0-99B6-D12E429272AC}">
      <dgm:prSet/>
      <dgm:spPr/>
      <dgm:t>
        <a:bodyPr/>
        <a:lstStyle/>
        <a:p>
          <a:pPr rtl="1"/>
          <a:r>
            <a:rPr lang="ar-SA" b="1" dirty="0" smtClean="0"/>
            <a:t>الثقافات</a:t>
          </a:r>
          <a:endParaRPr lang="ar-SA" dirty="0"/>
        </a:p>
      </dgm:t>
    </dgm:pt>
    <dgm:pt modelId="{B4C60DE4-EE29-4C02-978D-3BAFC9E833DE}" type="parTrans" cxnId="{64432A15-CE1A-40AB-A60C-145F88A3E903}">
      <dgm:prSet/>
      <dgm:spPr/>
      <dgm:t>
        <a:bodyPr/>
        <a:lstStyle/>
        <a:p>
          <a:pPr rtl="1"/>
          <a:endParaRPr lang="ar-SA"/>
        </a:p>
      </dgm:t>
    </dgm:pt>
    <dgm:pt modelId="{40890177-0C17-42A0-9009-C3D2710A8FCC}" type="sibTrans" cxnId="{64432A15-CE1A-40AB-A60C-145F88A3E903}">
      <dgm:prSet/>
      <dgm:spPr/>
      <dgm:t>
        <a:bodyPr/>
        <a:lstStyle/>
        <a:p>
          <a:pPr rtl="1"/>
          <a:endParaRPr lang="ar-SA"/>
        </a:p>
      </dgm:t>
    </dgm:pt>
    <dgm:pt modelId="{E1F5326F-7210-4AB2-8FBC-BBC8CB8D6B03}">
      <dgm:prSet/>
      <dgm:spPr/>
      <dgm:t>
        <a:bodyPr/>
        <a:lstStyle/>
        <a:p>
          <a:pPr rtl="1"/>
          <a:r>
            <a:rPr lang="ar-SA" b="1" dirty="0" smtClean="0"/>
            <a:t>المقارنات</a:t>
          </a:r>
          <a:r>
            <a:rPr lang="ar-SA" dirty="0" smtClean="0"/>
            <a:t> </a:t>
          </a:r>
          <a:endParaRPr lang="ar-SA" dirty="0"/>
        </a:p>
      </dgm:t>
    </dgm:pt>
    <dgm:pt modelId="{4CB8FBB2-07F6-46CF-AD8F-0890ACC1666C}" type="parTrans" cxnId="{7F3B18BB-CFC3-4822-8F06-A53BF0459E91}">
      <dgm:prSet/>
      <dgm:spPr/>
      <dgm:t>
        <a:bodyPr/>
        <a:lstStyle/>
        <a:p>
          <a:pPr rtl="1"/>
          <a:endParaRPr lang="ar-SA"/>
        </a:p>
      </dgm:t>
    </dgm:pt>
    <dgm:pt modelId="{8DB5F251-A258-4C87-B1E6-DCFBAEA17AA9}" type="sibTrans" cxnId="{7F3B18BB-CFC3-4822-8F06-A53BF0459E91}">
      <dgm:prSet/>
      <dgm:spPr/>
      <dgm:t>
        <a:bodyPr/>
        <a:lstStyle/>
        <a:p>
          <a:pPr rtl="1"/>
          <a:endParaRPr lang="ar-SA"/>
        </a:p>
      </dgm:t>
    </dgm:pt>
    <dgm:pt modelId="{E5C009A6-CD37-4032-8F95-61E8822F8177}">
      <dgm:prSet/>
      <dgm:spPr/>
      <dgm:t>
        <a:bodyPr/>
        <a:lstStyle/>
        <a:p>
          <a:pPr rtl="1"/>
          <a:r>
            <a:rPr lang="ar-SA" b="1" dirty="0" smtClean="0"/>
            <a:t>المجتمعات</a:t>
          </a:r>
          <a:r>
            <a:rPr lang="ar-SA" dirty="0" smtClean="0"/>
            <a:t> </a:t>
          </a:r>
          <a:endParaRPr lang="ar-SA" dirty="0"/>
        </a:p>
      </dgm:t>
    </dgm:pt>
    <dgm:pt modelId="{0E46BA5C-A56D-4A9F-8BC2-0C5BB5A5A637}" type="parTrans" cxnId="{8E13FFED-6281-423B-BDB3-437C21AF35F6}">
      <dgm:prSet/>
      <dgm:spPr/>
      <dgm:t>
        <a:bodyPr/>
        <a:lstStyle/>
        <a:p>
          <a:pPr rtl="1"/>
          <a:endParaRPr lang="ar-SA"/>
        </a:p>
      </dgm:t>
    </dgm:pt>
    <dgm:pt modelId="{CB673DCD-1BAF-462F-8538-3C13FD58CDDA}" type="sibTrans" cxnId="{8E13FFED-6281-423B-BDB3-437C21AF35F6}">
      <dgm:prSet/>
      <dgm:spPr/>
      <dgm:t>
        <a:bodyPr/>
        <a:lstStyle/>
        <a:p>
          <a:pPr rtl="1"/>
          <a:endParaRPr lang="ar-SA"/>
        </a:p>
      </dgm:t>
    </dgm:pt>
    <dgm:pt modelId="{CBC60D32-A5A0-402F-BB52-E93669ABEF76}">
      <dgm:prSet/>
      <dgm:spPr/>
      <dgm:t>
        <a:bodyPr/>
        <a:lstStyle/>
        <a:p>
          <a:pPr rtl="1"/>
          <a:r>
            <a:rPr lang="ar-SA" b="1" dirty="0" smtClean="0"/>
            <a:t>الروابط</a:t>
          </a:r>
          <a:endParaRPr lang="ar-SA" dirty="0"/>
        </a:p>
      </dgm:t>
    </dgm:pt>
    <dgm:pt modelId="{5A7AF6CB-1855-472F-95BE-14CF7179A018}" type="sibTrans" cxnId="{B74045C2-8557-4FB9-9362-8364A5EF24DF}">
      <dgm:prSet/>
      <dgm:spPr/>
      <dgm:t>
        <a:bodyPr/>
        <a:lstStyle/>
        <a:p>
          <a:pPr rtl="1"/>
          <a:endParaRPr lang="ar-SA"/>
        </a:p>
      </dgm:t>
    </dgm:pt>
    <dgm:pt modelId="{A0462DBE-9DFF-422E-82C8-BD16BD569F80}" type="parTrans" cxnId="{B74045C2-8557-4FB9-9362-8364A5EF24DF}">
      <dgm:prSet/>
      <dgm:spPr/>
      <dgm:t>
        <a:bodyPr/>
        <a:lstStyle/>
        <a:p>
          <a:pPr rtl="1"/>
          <a:endParaRPr lang="ar-SA"/>
        </a:p>
      </dgm:t>
    </dgm:pt>
    <dgm:pt modelId="{90EF8DD2-CDBE-4216-896E-92D927336F13}" type="pres">
      <dgm:prSet presAssocID="{78EF6742-1C7C-4DE7-9006-801BD35965C0}" presName="compositeShape" presStyleCnt="0">
        <dgm:presLayoutVars>
          <dgm:chMax val="7"/>
          <dgm:dir/>
          <dgm:resizeHandles val="exact"/>
        </dgm:presLayoutVars>
      </dgm:prSet>
      <dgm:spPr/>
      <dgm:t>
        <a:bodyPr/>
        <a:lstStyle/>
        <a:p>
          <a:pPr rtl="1"/>
          <a:endParaRPr lang="ar-SA"/>
        </a:p>
      </dgm:t>
    </dgm:pt>
    <dgm:pt modelId="{B553C3B9-FA2E-4848-9DB9-24E71AA956FB}" type="pres">
      <dgm:prSet presAssocID="{78EF6742-1C7C-4DE7-9006-801BD35965C0}" presName="wedge1" presStyleLbl="node1" presStyleIdx="0" presStyleCnt="5" custLinFactNeighborX="-3416" custLinFactNeighborY="4469"/>
      <dgm:spPr/>
      <dgm:t>
        <a:bodyPr/>
        <a:lstStyle/>
        <a:p>
          <a:pPr rtl="1"/>
          <a:endParaRPr lang="ar-SA"/>
        </a:p>
      </dgm:t>
    </dgm:pt>
    <dgm:pt modelId="{A260E62B-A425-4871-B55A-4EF01AF698F2}" type="pres">
      <dgm:prSet presAssocID="{78EF6742-1C7C-4DE7-9006-801BD35965C0}" presName="wedge1Tx" presStyleLbl="node1" presStyleIdx="0" presStyleCnt="5">
        <dgm:presLayoutVars>
          <dgm:chMax val="0"/>
          <dgm:chPref val="0"/>
          <dgm:bulletEnabled val="1"/>
        </dgm:presLayoutVars>
      </dgm:prSet>
      <dgm:spPr/>
      <dgm:t>
        <a:bodyPr/>
        <a:lstStyle/>
        <a:p>
          <a:pPr rtl="1"/>
          <a:endParaRPr lang="ar-SA"/>
        </a:p>
      </dgm:t>
    </dgm:pt>
    <dgm:pt modelId="{21C69F1E-A59C-4150-A4ED-7E37B3C60E66}" type="pres">
      <dgm:prSet presAssocID="{78EF6742-1C7C-4DE7-9006-801BD35965C0}" presName="wedge2" presStyleLbl="node1" presStyleIdx="1" presStyleCnt="5"/>
      <dgm:spPr/>
      <dgm:t>
        <a:bodyPr/>
        <a:lstStyle/>
        <a:p>
          <a:pPr rtl="1"/>
          <a:endParaRPr lang="ar-SA"/>
        </a:p>
      </dgm:t>
    </dgm:pt>
    <dgm:pt modelId="{7FC26CC5-3D7A-47A0-8495-97551D7E9C70}" type="pres">
      <dgm:prSet presAssocID="{78EF6742-1C7C-4DE7-9006-801BD35965C0}" presName="wedge2Tx" presStyleLbl="node1" presStyleIdx="1" presStyleCnt="5">
        <dgm:presLayoutVars>
          <dgm:chMax val="0"/>
          <dgm:chPref val="0"/>
          <dgm:bulletEnabled val="1"/>
        </dgm:presLayoutVars>
      </dgm:prSet>
      <dgm:spPr/>
      <dgm:t>
        <a:bodyPr/>
        <a:lstStyle/>
        <a:p>
          <a:pPr rtl="1"/>
          <a:endParaRPr lang="ar-SA"/>
        </a:p>
      </dgm:t>
    </dgm:pt>
    <dgm:pt modelId="{47E0EA79-F843-45D4-9AEE-06E54BEBC43D}" type="pres">
      <dgm:prSet presAssocID="{78EF6742-1C7C-4DE7-9006-801BD35965C0}" presName="wedge3" presStyleLbl="node1" presStyleIdx="2" presStyleCnt="5" custLinFactNeighborX="-93" custLinFactNeighborY="-414"/>
      <dgm:spPr/>
      <dgm:t>
        <a:bodyPr/>
        <a:lstStyle/>
        <a:p>
          <a:pPr rtl="1"/>
          <a:endParaRPr lang="ar-SA"/>
        </a:p>
      </dgm:t>
    </dgm:pt>
    <dgm:pt modelId="{3DF5F779-63BF-4379-97A2-D1E108F38533}" type="pres">
      <dgm:prSet presAssocID="{78EF6742-1C7C-4DE7-9006-801BD35965C0}" presName="wedge3Tx" presStyleLbl="node1" presStyleIdx="2" presStyleCnt="5">
        <dgm:presLayoutVars>
          <dgm:chMax val="0"/>
          <dgm:chPref val="0"/>
          <dgm:bulletEnabled val="1"/>
        </dgm:presLayoutVars>
      </dgm:prSet>
      <dgm:spPr/>
      <dgm:t>
        <a:bodyPr/>
        <a:lstStyle/>
        <a:p>
          <a:pPr rtl="1"/>
          <a:endParaRPr lang="ar-SA"/>
        </a:p>
      </dgm:t>
    </dgm:pt>
    <dgm:pt modelId="{D274C9B8-6899-4C25-9816-08AA6549D797}" type="pres">
      <dgm:prSet presAssocID="{78EF6742-1C7C-4DE7-9006-801BD35965C0}" presName="wedge4" presStyleLbl="node1" presStyleIdx="3" presStyleCnt="5"/>
      <dgm:spPr/>
      <dgm:t>
        <a:bodyPr/>
        <a:lstStyle/>
        <a:p>
          <a:pPr rtl="1"/>
          <a:endParaRPr lang="ar-SA"/>
        </a:p>
      </dgm:t>
    </dgm:pt>
    <dgm:pt modelId="{22D44D12-ABBA-4E85-AE0D-B6ED9471CA49}" type="pres">
      <dgm:prSet presAssocID="{78EF6742-1C7C-4DE7-9006-801BD35965C0}" presName="wedge4Tx" presStyleLbl="node1" presStyleIdx="3" presStyleCnt="5">
        <dgm:presLayoutVars>
          <dgm:chMax val="0"/>
          <dgm:chPref val="0"/>
          <dgm:bulletEnabled val="1"/>
        </dgm:presLayoutVars>
      </dgm:prSet>
      <dgm:spPr/>
      <dgm:t>
        <a:bodyPr/>
        <a:lstStyle/>
        <a:p>
          <a:pPr rtl="1"/>
          <a:endParaRPr lang="ar-SA"/>
        </a:p>
      </dgm:t>
    </dgm:pt>
    <dgm:pt modelId="{0DE47323-4339-4026-A9BC-0C60CA6E16E2}" type="pres">
      <dgm:prSet presAssocID="{78EF6742-1C7C-4DE7-9006-801BD35965C0}" presName="wedge5" presStyleLbl="node1" presStyleIdx="4" presStyleCnt="5"/>
      <dgm:spPr/>
      <dgm:t>
        <a:bodyPr/>
        <a:lstStyle/>
        <a:p>
          <a:pPr rtl="1"/>
          <a:endParaRPr lang="ar-SA"/>
        </a:p>
      </dgm:t>
    </dgm:pt>
    <dgm:pt modelId="{C73C6088-AE50-48C2-AD94-EE93B8C76962}" type="pres">
      <dgm:prSet presAssocID="{78EF6742-1C7C-4DE7-9006-801BD35965C0}" presName="wedge5Tx" presStyleLbl="node1" presStyleIdx="4" presStyleCnt="5">
        <dgm:presLayoutVars>
          <dgm:chMax val="0"/>
          <dgm:chPref val="0"/>
          <dgm:bulletEnabled val="1"/>
        </dgm:presLayoutVars>
      </dgm:prSet>
      <dgm:spPr/>
      <dgm:t>
        <a:bodyPr/>
        <a:lstStyle/>
        <a:p>
          <a:pPr rtl="1"/>
          <a:endParaRPr lang="ar-SA"/>
        </a:p>
      </dgm:t>
    </dgm:pt>
  </dgm:ptLst>
  <dgm:cxnLst>
    <dgm:cxn modelId="{8E13FFED-6281-423B-BDB3-437C21AF35F6}" srcId="{78EF6742-1C7C-4DE7-9006-801BD35965C0}" destId="{E5C009A6-CD37-4032-8F95-61E8822F8177}" srcOrd="4" destOrd="0" parTransId="{0E46BA5C-A56D-4A9F-8BC2-0C5BB5A5A637}" sibTransId="{CB673DCD-1BAF-462F-8538-3C13FD58CDDA}"/>
    <dgm:cxn modelId="{7F3B18BB-CFC3-4822-8F06-A53BF0459E91}" srcId="{78EF6742-1C7C-4DE7-9006-801BD35965C0}" destId="{E1F5326F-7210-4AB2-8FBC-BBC8CB8D6B03}" srcOrd="3" destOrd="0" parTransId="{4CB8FBB2-07F6-46CF-AD8F-0890ACC1666C}" sibTransId="{8DB5F251-A258-4C87-B1E6-DCFBAEA17AA9}"/>
    <dgm:cxn modelId="{E6C3ECA0-87F0-4444-AAFC-099574210A73}" type="presOf" srcId="{CBC60D32-A5A0-402F-BB52-E93669ABEF76}" destId="{3DF5F779-63BF-4379-97A2-D1E108F38533}" srcOrd="1" destOrd="0" presId="urn:microsoft.com/office/officeart/2005/8/layout/chart3"/>
    <dgm:cxn modelId="{4A02C44F-5121-4E6F-BE97-5E439683BFF8}" srcId="{78EF6742-1C7C-4DE7-9006-801BD35965C0}" destId="{A152E5AC-A960-4BE3-89C9-2CC6D3A75E8C}" srcOrd="0" destOrd="0" parTransId="{906C244F-8065-4E51-9A0A-CAEE4733530E}" sibTransId="{2676E465-D2E8-4A6C-839B-1D519505EC1D}"/>
    <dgm:cxn modelId="{64432A15-CE1A-40AB-A60C-145F88A3E903}" srcId="{78EF6742-1C7C-4DE7-9006-801BD35965C0}" destId="{BBC80F4C-21FA-4BF0-99B6-D12E429272AC}" srcOrd="1" destOrd="0" parTransId="{B4C60DE4-EE29-4C02-978D-3BAFC9E833DE}" sibTransId="{40890177-0C17-42A0-9009-C3D2710A8FCC}"/>
    <dgm:cxn modelId="{B74045C2-8557-4FB9-9362-8364A5EF24DF}" srcId="{78EF6742-1C7C-4DE7-9006-801BD35965C0}" destId="{CBC60D32-A5A0-402F-BB52-E93669ABEF76}" srcOrd="2" destOrd="0" parTransId="{A0462DBE-9DFF-422E-82C8-BD16BD569F80}" sibTransId="{5A7AF6CB-1855-472F-95BE-14CF7179A018}"/>
    <dgm:cxn modelId="{7E65148A-4A19-4B23-A514-BB73BBE83A4A}" type="presOf" srcId="{A152E5AC-A960-4BE3-89C9-2CC6D3A75E8C}" destId="{B553C3B9-FA2E-4848-9DB9-24E71AA956FB}" srcOrd="0" destOrd="0" presId="urn:microsoft.com/office/officeart/2005/8/layout/chart3"/>
    <dgm:cxn modelId="{5CAFDC0E-7E58-4242-BE6D-C12F69AF2AAE}" type="presOf" srcId="{BBC80F4C-21FA-4BF0-99B6-D12E429272AC}" destId="{7FC26CC5-3D7A-47A0-8495-97551D7E9C70}" srcOrd="1" destOrd="0" presId="urn:microsoft.com/office/officeart/2005/8/layout/chart3"/>
    <dgm:cxn modelId="{E57C871A-CA8D-4A6B-87A7-07B0AAE1168A}" type="presOf" srcId="{E1F5326F-7210-4AB2-8FBC-BBC8CB8D6B03}" destId="{D274C9B8-6899-4C25-9816-08AA6549D797}" srcOrd="0" destOrd="0" presId="urn:microsoft.com/office/officeart/2005/8/layout/chart3"/>
    <dgm:cxn modelId="{009AA169-D0FE-421E-A36B-E49062549076}" type="presOf" srcId="{CBC60D32-A5A0-402F-BB52-E93669ABEF76}" destId="{47E0EA79-F843-45D4-9AEE-06E54BEBC43D}" srcOrd="0" destOrd="0" presId="urn:microsoft.com/office/officeart/2005/8/layout/chart3"/>
    <dgm:cxn modelId="{C162ACDA-B72E-4999-A136-DE8F5A0E4617}" type="presOf" srcId="{78EF6742-1C7C-4DE7-9006-801BD35965C0}" destId="{90EF8DD2-CDBE-4216-896E-92D927336F13}" srcOrd="0" destOrd="0" presId="urn:microsoft.com/office/officeart/2005/8/layout/chart3"/>
    <dgm:cxn modelId="{4085B83F-B6A9-48EC-BF10-F3B191DFEA2A}" type="presOf" srcId="{E5C009A6-CD37-4032-8F95-61E8822F8177}" destId="{C73C6088-AE50-48C2-AD94-EE93B8C76962}" srcOrd="1" destOrd="0" presId="urn:microsoft.com/office/officeart/2005/8/layout/chart3"/>
    <dgm:cxn modelId="{53DA704E-CB49-4986-8224-3A94D6762453}" type="presOf" srcId="{E1F5326F-7210-4AB2-8FBC-BBC8CB8D6B03}" destId="{22D44D12-ABBA-4E85-AE0D-B6ED9471CA49}" srcOrd="1" destOrd="0" presId="urn:microsoft.com/office/officeart/2005/8/layout/chart3"/>
    <dgm:cxn modelId="{A22B86A5-569D-4516-8F50-487B7114ECE5}" type="presOf" srcId="{BBC80F4C-21FA-4BF0-99B6-D12E429272AC}" destId="{21C69F1E-A59C-4150-A4ED-7E37B3C60E66}" srcOrd="0" destOrd="0" presId="urn:microsoft.com/office/officeart/2005/8/layout/chart3"/>
    <dgm:cxn modelId="{48878BA2-0261-419F-A450-7D2A44F28226}" type="presOf" srcId="{A152E5AC-A960-4BE3-89C9-2CC6D3A75E8C}" destId="{A260E62B-A425-4871-B55A-4EF01AF698F2}" srcOrd="1" destOrd="0" presId="urn:microsoft.com/office/officeart/2005/8/layout/chart3"/>
    <dgm:cxn modelId="{6297725D-33BE-498B-9B2D-247FCC24DA79}" type="presOf" srcId="{E5C009A6-CD37-4032-8F95-61E8822F8177}" destId="{0DE47323-4339-4026-A9BC-0C60CA6E16E2}" srcOrd="0" destOrd="0" presId="urn:microsoft.com/office/officeart/2005/8/layout/chart3"/>
    <dgm:cxn modelId="{E0ED6456-7199-4829-9E33-8ED2C8F9FCF4}" type="presParOf" srcId="{90EF8DD2-CDBE-4216-896E-92D927336F13}" destId="{B553C3B9-FA2E-4848-9DB9-24E71AA956FB}" srcOrd="0" destOrd="0" presId="urn:microsoft.com/office/officeart/2005/8/layout/chart3"/>
    <dgm:cxn modelId="{E660EE21-899E-432E-8B14-3F06ADC662C6}" type="presParOf" srcId="{90EF8DD2-CDBE-4216-896E-92D927336F13}" destId="{A260E62B-A425-4871-B55A-4EF01AF698F2}" srcOrd="1" destOrd="0" presId="urn:microsoft.com/office/officeart/2005/8/layout/chart3"/>
    <dgm:cxn modelId="{9B87281F-186E-49F8-B827-04ACFE08F4B8}" type="presParOf" srcId="{90EF8DD2-CDBE-4216-896E-92D927336F13}" destId="{21C69F1E-A59C-4150-A4ED-7E37B3C60E66}" srcOrd="2" destOrd="0" presId="urn:microsoft.com/office/officeart/2005/8/layout/chart3"/>
    <dgm:cxn modelId="{3A3168D2-2694-4C2C-99B0-761E5A2D6B97}" type="presParOf" srcId="{90EF8DD2-CDBE-4216-896E-92D927336F13}" destId="{7FC26CC5-3D7A-47A0-8495-97551D7E9C70}" srcOrd="3" destOrd="0" presId="urn:microsoft.com/office/officeart/2005/8/layout/chart3"/>
    <dgm:cxn modelId="{C2D097B7-7DB8-4977-BDCB-031C5544BE85}" type="presParOf" srcId="{90EF8DD2-CDBE-4216-896E-92D927336F13}" destId="{47E0EA79-F843-45D4-9AEE-06E54BEBC43D}" srcOrd="4" destOrd="0" presId="urn:microsoft.com/office/officeart/2005/8/layout/chart3"/>
    <dgm:cxn modelId="{DEB06434-0F1F-4961-830D-DB45E36FC7B6}" type="presParOf" srcId="{90EF8DD2-CDBE-4216-896E-92D927336F13}" destId="{3DF5F779-63BF-4379-97A2-D1E108F38533}" srcOrd="5" destOrd="0" presId="urn:microsoft.com/office/officeart/2005/8/layout/chart3"/>
    <dgm:cxn modelId="{59EA6916-2905-4B0D-81CC-D9F365EFAB45}" type="presParOf" srcId="{90EF8DD2-CDBE-4216-896E-92D927336F13}" destId="{D274C9B8-6899-4C25-9816-08AA6549D797}" srcOrd="6" destOrd="0" presId="urn:microsoft.com/office/officeart/2005/8/layout/chart3"/>
    <dgm:cxn modelId="{4FCC38D6-A8A0-4B68-BBDE-B7E200961A88}" type="presParOf" srcId="{90EF8DD2-CDBE-4216-896E-92D927336F13}" destId="{22D44D12-ABBA-4E85-AE0D-B6ED9471CA49}" srcOrd="7" destOrd="0" presId="urn:microsoft.com/office/officeart/2005/8/layout/chart3"/>
    <dgm:cxn modelId="{5380F8DB-B8A0-41E5-89AD-06A7118D7E2B}" type="presParOf" srcId="{90EF8DD2-CDBE-4216-896E-92D927336F13}" destId="{0DE47323-4339-4026-A9BC-0C60CA6E16E2}" srcOrd="8" destOrd="0" presId="urn:microsoft.com/office/officeart/2005/8/layout/chart3"/>
    <dgm:cxn modelId="{56AC462F-AAB4-4B78-9D25-4C9F686CBC36}" type="presParOf" srcId="{90EF8DD2-CDBE-4216-896E-92D927336F13}" destId="{C73C6088-AE50-48C2-AD94-EE93B8C76962}"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3C3B9-FA2E-4848-9DB9-24E71AA956FB}">
      <dsp:nvSpPr>
        <dsp:cNvPr id="0" name=""/>
        <dsp:cNvSpPr/>
      </dsp:nvSpPr>
      <dsp:spPr>
        <a:xfrm>
          <a:off x="3436037" y="459634"/>
          <a:ext cx="3968495" cy="3968495"/>
        </a:xfrm>
        <a:prstGeom prst="pie">
          <a:avLst>
            <a:gd name="adj1" fmla="val 16200000"/>
            <a:gd name="adj2" fmla="val 2052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t>التواصل</a:t>
          </a:r>
          <a:endParaRPr lang="ar-SA" sz="2800" kern="1200" dirty="0"/>
        </a:p>
      </dsp:txBody>
      <dsp:txXfrm>
        <a:off x="5470363" y="1052546"/>
        <a:ext cx="1346453" cy="921257"/>
      </dsp:txXfrm>
    </dsp:sp>
    <dsp:sp modelId="{21C69F1E-A59C-4150-A4ED-7E37B3C60E66}">
      <dsp:nvSpPr>
        <dsp:cNvPr id="0" name=""/>
        <dsp:cNvSpPr/>
      </dsp:nvSpPr>
      <dsp:spPr>
        <a:xfrm>
          <a:off x="3432703" y="473620"/>
          <a:ext cx="3968495" cy="3968495"/>
        </a:xfrm>
        <a:prstGeom prst="pie">
          <a:avLst>
            <a:gd name="adj1" fmla="val 20520000"/>
            <a:gd name="adj2" fmla="val 324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t>الثقافات</a:t>
          </a:r>
          <a:endParaRPr lang="ar-SA" sz="2800" kern="1200" dirty="0"/>
        </a:p>
      </dsp:txBody>
      <dsp:txXfrm>
        <a:off x="6026398" y="2268892"/>
        <a:ext cx="1181099" cy="996848"/>
      </dsp:txXfrm>
    </dsp:sp>
    <dsp:sp modelId="{47E0EA79-F843-45D4-9AEE-06E54BEBC43D}">
      <dsp:nvSpPr>
        <dsp:cNvPr id="0" name=""/>
        <dsp:cNvSpPr/>
      </dsp:nvSpPr>
      <dsp:spPr>
        <a:xfrm>
          <a:off x="3429013" y="457191"/>
          <a:ext cx="3968495" cy="3968495"/>
        </a:xfrm>
        <a:prstGeom prst="pie">
          <a:avLst>
            <a:gd name="adj1" fmla="val 3240000"/>
            <a:gd name="adj2" fmla="val 756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t>الروابط</a:t>
          </a:r>
          <a:endParaRPr lang="ar-SA" sz="2800" kern="1200" dirty="0"/>
        </a:p>
      </dsp:txBody>
      <dsp:txXfrm>
        <a:off x="4704600" y="3433562"/>
        <a:ext cx="1417319" cy="850391"/>
      </dsp:txXfrm>
    </dsp:sp>
    <dsp:sp modelId="{D274C9B8-6899-4C25-9816-08AA6549D797}">
      <dsp:nvSpPr>
        <dsp:cNvPr id="0" name=""/>
        <dsp:cNvSpPr/>
      </dsp:nvSpPr>
      <dsp:spPr>
        <a:xfrm>
          <a:off x="3432703" y="473620"/>
          <a:ext cx="3968495" cy="3968495"/>
        </a:xfrm>
        <a:prstGeom prst="pie">
          <a:avLst>
            <a:gd name="adj1" fmla="val 7560000"/>
            <a:gd name="adj2" fmla="val 1188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t>المقارنات</a:t>
          </a:r>
          <a:r>
            <a:rPr lang="ar-SA" sz="2800" kern="1200" dirty="0" smtClean="0"/>
            <a:t> </a:t>
          </a:r>
          <a:endParaRPr lang="ar-SA" sz="2800" kern="1200" dirty="0"/>
        </a:p>
      </dsp:txBody>
      <dsp:txXfrm>
        <a:off x="3621679" y="2268892"/>
        <a:ext cx="1181099" cy="996848"/>
      </dsp:txXfrm>
    </dsp:sp>
    <dsp:sp modelId="{0DE47323-4339-4026-A9BC-0C60CA6E16E2}">
      <dsp:nvSpPr>
        <dsp:cNvPr id="0" name=""/>
        <dsp:cNvSpPr/>
      </dsp:nvSpPr>
      <dsp:spPr>
        <a:xfrm>
          <a:off x="3432703" y="473620"/>
          <a:ext cx="3968495" cy="3968495"/>
        </a:xfrm>
        <a:prstGeom prst="pie">
          <a:avLst>
            <a:gd name="adj1" fmla="val 11880000"/>
            <a:gd name="adj2" fmla="val 162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t>المجتمعات</a:t>
          </a:r>
          <a:r>
            <a:rPr lang="ar-SA" sz="2800" kern="1200" dirty="0" smtClean="0"/>
            <a:t> </a:t>
          </a:r>
          <a:endParaRPr lang="ar-SA" sz="2800" kern="1200" dirty="0"/>
        </a:p>
      </dsp:txBody>
      <dsp:txXfrm>
        <a:off x="4011442" y="1078344"/>
        <a:ext cx="1346453" cy="92125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5896F-9B94-40AC-A04E-B4B1F103473C}" type="datetimeFigureOut">
              <a:rPr lang="en-US" smtClean="0"/>
              <a:t>1/10/2017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38C5A-8253-4ED1-BF97-EAD9D0BD42F3}" type="slidenum">
              <a:rPr lang="en-US" smtClean="0"/>
              <a:t>‹#›</a:t>
            </a:fld>
            <a:endParaRPr lang="en-US"/>
          </a:p>
        </p:txBody>
      </p:sp>
    </p:spTree>
    <p:extLst>
      <p:ext uri="{BB962C8B-B14F-4D97-AF65-F5344CB8AC3E}">
        <p14:creationId xmlns:p14="http://schemas.microsoft.com/office/powerpoint/2010/main" val="295752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US" smtClean="0"/>
          </a:p>
        </p:txBody>
      </p:sp>
      <p:sp>
        <p:nvSpPr>
          <p:cNvPr id="152580" name="Slide Number Placeholder 3"/>
          <p:cNvSpPr>
            <a:spLocks noGrp="1"/>
          </p:cNvSpPr>
          <p:nvPr>
            <p:ph type="sldNum" sz="quarter" idx="5"/>
          </p:nvPr>
        </p:nvSpPr>
        <p:spPr>
          <a:noFill/>
        </p:spPr>
        <p:txBody>
          <a:bodyPr/>
          <a:lstStyle/>
          <a:p>
            <a:fld id="{04B8E4B7-BF3E-4BDB-86DE-F5AB25FE90B9}" type="slidenum">
              <a:rPr lang="en-US" smtClean="0"/>
              <a:pPr/>
              <a:t>24</a:t>
            </a:fld>
            <a:endParaRPr lang="en-US" smtClean="0"/>
          </a:p>
        </p:txBody>
      </p:sp>
    </p:spTree>
    <p:extLst>
      <p:ext uri="{BB962C8B-B14F-4D97-AF65-F5344CB8AC3E}">
        <p14:creationId xmlns:p14="http://schemas.microsoft.com/office/powerpoint/2010/main" val="127532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033410-E508-440D-9E30-7CBFEDE05B5C}" type="datetimeFigureOut">
              <a:rPr lang="en-US" smtClean="0">
                <a:solidFill>
                  <a:srgbClr val="575F6D"/>
                </a:solidFill>
              </a:rPr>
              <a:pPr/>
              <a:t>1/10/2017</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AF2B448B-EFEE-4FDF-9CCA-A4F934FE4B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33410-E508-440D-9E30-7CBFEDE05B5C}" type="datetimeFigureOut">
              <a:rPr lang="en-US" smtClean="0">
                <a:solidFill>
                  <a:srgbClr val="575F6D"/>
                </a:solidFill>
              </a:rPr>
              <a:pPr/>
              <a:t>1/10/2017</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AF2B448B-EFEE-4FDF-9CCA-A4F934FE4B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033410-E508-440D-9E30-7CBFEDE05B5C}" type="datetimeFigureOut">
              <a:rPr lang="en-US" smtClean="0">
                <a:solidFill>
                  <a:srgbClr val="575F6D"/>
                </a:solidFill>
              </a:rPr>
              <a:pPr/>
              <a:t>1/10/2017</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AF2B448B-EFEE-4FDF-9CCA-A4F934FE4B4D}" type="slidenum">
              <a:rPr lang="en-US" smtClean="0"/>
              <a:pPr/>
              <a:t>‹#›</a:t>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33410-E508-440D-9E30-7CBFEDE05B5C}" type="datetimeFigureOut">
              <a:rPr lang="en-US" smtClean="0">
                <a:solidFill>
                  <a:srgbClr val="575F6D"/>
                </a:solidFill>
              </a:rPr>
              <a:pPr/>
              <a:t>1/10/2017</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AF2B448B-EFEE-4FDF-9CCA-A4F934FE4B4D}"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3"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9"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20" y="4074177"/>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33410-E508-440D-9E30-7CBFEDE05B5C}" type="datetimeFigureOut">
              <a:rPr lang="en-US" smtClean="0">
                <a:solidFill>
                  <a:srgbClr val="575F6D"/>
                </a:solidFill>
              </a:rPr>
              <a:pPr/>
              <a:t>1/10/2017</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AF2B448B-EFEE-4FDF-9CCA-A4F934FE4B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E033410-E508-440D-9E30-7CBFEDE05B5C}" type="datetimeFigureOut">
              <a:rPr lang="en-US" smtClean="0">
                <a:solidFill>
                  <a:srgbClr val="575F6D"/>
                </a:solidFill>
              </a:rPr>
              <a:pPr/>
              <a:t>1/10/2017</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AF2B448B-EFEE-4FDF-9CCA-A4F934FE4B4D}" type="slidenum">
              <a:rPr lang="en-US" smtClean="0"/>
              <a:pPr/>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1" y="3429003"/>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3"/>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033410-E508-440D-9E30-7CBFEDE05B5C}" type="datetimeFigureOut">
              <a:rPr lang="en-US" smtClean="0">
                <a:solidFill>
                  <a:srgbClr val="575F6D"/>
                </a:solidFill>
              </a:rPr>
              <a:pPr/>
              <a:t>1/10/2017</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AF2B448B-EFEE-4FDF-9CCA-A4F934FE4B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033410-E508-440D-9E30-7CBFEDE05B5C}" type="datetimeFigureOut">
              <a:rPr lang="en-US" smtClean="0">
                <a:solidFill>
                  <a:srgbClr val="575F6D"/>
                </a:solidFill>
              </a:rPr>
              <a:pPr/>
              <a:t>1/10/2017</a:t>
            </a:fld>
            <a:endParaRPr lang="en-US">
              <a:solidFill>
                <a:srgbClr val="575F6D"/>
              </a:solidFill>
            </a:endParaRPr>
          </a:p>
        </p:txBody>
      </p:sp>
      <p:sp>
        <p:nvSpPr>
          <p:cNvPr id="4" name="Footer Placeholder 3"/>
          <p:cNvSpPr>
            <a:spLocks noGrp="1"/>
          </p:cNvSpPr>
          <p:nvPr>
            <p:ph type="ftr" sz="quarter" idx="11"/>
          </p:nvPr>
        </p:nvSpPr>
        <p:spPr/>
        <p:txBody>
          <a:bodyPr/>
          <a:lstStyle/>
          <a:p>
            <a:endParaRPr lang="en-US">
              <a:solidFill>
                <a:srgbClr val="575F6D"/>
              </a:solidFill>
            </a:endParaRPr>
          </a:p>
        </p:txBody>
      </p:sp>
      <p:sp>
        <p:nvSpPr>
          <p:cNvPr id="5" name="Slide Number Placeholder 4"/>
          <p:cNvSpPr>
            <a:spLocks noGrp="1"/>
          </p:cNvSpPr>
          <p:nvPr>
            <p:ph type="sldNum" sz="quarter" idx="12"/>
          </p:nvPr>
        </p:nvSpPr>
        <p:spPr/>
        <p:txBody>
          <a:bodyPr/>
          <a:lstStyle/>
          <a:p>
            <a:fld id="{AF2B448B-EFEE-4FDF-9CCA-A4F934FE4B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E033410-E508-440D-9E30-7CBFEDE05B5C}" type="datetimeFigureOut">
              <a:rPr lang="en-US" smtClean="0">
                <a:solidFill>
                  <a:srgbClr val="575F6D"/>
                </a:solidFill>
              </a:rPr>
              <a:pPr/>
              <a:t>1/10/2017</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AF2B448B-EFEE-4FDF-9CCA-A4F934FE4B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033410-E508-440D-9E30-7CBFEDE05B5C}" type="datetimeFigureOut">
              <a:rPr lang="en-US" smtClean="0">
                <a:solidFill>
                  <a:srgbClr val="575F6D"/>
                </a:solidFill>
              </a:rPr>
              <a:pPr/>
              <a:t>1/10/2017</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AF2B448B-EFEE-4FDF-9CCA-A4F934FE4B4D}" type="slidenum">
              <a:rPr lang="en-US" smtClean="0"/>
              <a:pPr/>
              <a:t>‹#›</a:t>
            </a:fld>
            <a:endParaRPr lang="en-US"/>
          </a:p>
        </p:txBody>
      </p:sp>
      <p:sp>
        <p:nvSpPr>
          <p:cNvPr id="4" name="Text Placeholder 3"/>
          <p:cNvSpPr>
            <a:spLocks noGrp="1"/>
          </p:cNvSpPr>
          <p:nvPr>
            <p:ph type="body" sz="half" idx="2"/>
          </p:nvPr>
        </p:nvSpPr>
        <p:spPr>
          <a:xfrm>
            <a:off x="1219200" y="3581403"/>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5"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3"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33410-E508-440D-9E30-7CBFEDE05B5C}" type="datetimeFigureOut">
              <a:rPr lang="en-US" smtClean="0">
                <a:solidFill>
                  <a:srgbClr val="575F6D"/>
                </a:solidFill>
              </a:rPr>
              <a:pPr/>
              <a:t>1/10/2017</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AF2B448B-EFEE-4FDF-9CCA-A4F934FE4B4D}" type="slidenum">
              <a:rPr lang="en-US" smtClean="0"/>
              <a:pPr/>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884896" y="6250167"/>
            <a:ext cx="5048920" cy="365125"/>
          </a:xfrm>
          <a:prstGeom prst="rect">
            <a:avLst/>
          </a:prstGeom>
        </p:spPr>
        <p:txBody>
          <a:bodyPr vert="horz" lIns="91440" tIns="45720" rIns="91440" bIns="45720" rtlCol="0" anchor="ctr"/>
          <a:lstStyle>
            <a:lvl1pPr algn="r">
              <a:defRPr sz="1000">
                <a:solidFill>
                  <a:schemeClr val="tx2"/>
                </a:solidFill>
              </a:defRPr>
            </a:lvl1pPr>
          </a:lstStyle>
          <a:p>
            <a:pPr defTabSz="914400"/>
            <a:fld id="{9E033410-E508-440D-9E30-7CBFEDE05B5C}" type="datetimeFigureOut">
              <a:rPr lang="en-US" smtClean="0">
                <a:solidFill>
                  <a:srgbClr val="575F6D"/>
                </a:solidFill>
              </a:rPr>
              <a:pPr defTabSz="914400"/>
              <a:t>1/10/2017</a:t>
            </a:fld>
            <a:endParaRPr lang="en-US">
              <a:solidFill>
                <a:srgbClr val="575F6D"/>
              </a:solidFill>
            </a:endParaRPr>
          </a:p>
        </p:txBody>
      </p:sp>
      <p:sp>
        <p:nvSpPr>
          <p:cNvPr id="5" name="Footer Placeholder 4"/>
          <p:cNvSpPr>
            <a:spLocks noGrp="1"/>
          </p:cNvSpPr>
          <p:nvPr>
            <p:ph type="ftr" sz="quarter" idx="3"/>
          </p:nvPr>
        </p:nvSpPr>
        <p:spPr>
          <a:xfrm>
            <a:off x="258186" y="6250167"/>
            <a:ext cx="5048921" cy="365125"/>
          </a:xfrm>
          <a:prstGeom prst="rect">
            <a:avLst/>
          </a:prstGeom>
        </p:spPr>
        <p:txBody>
          <a:bodyPr vert="horz" lIns="91440" tIns="45720" rIns="91440" bIns="45720" rtlCol="0" anchor="ctr"/>
          <a:lstStyle>
            <a:lvl1pPr algn="l">
              <a:defRPr sz="1000">
                <a:solidFill>
                  <a:schemeClr val="tx2"/>
                </a:solidFill>
              </a:defRPr>
            </a:lvl1pPr>
          </a:lstStyle>
          <a:p>
            <a:pPr defTabSz="914400"/>
            <a:endParaRPr lang="en-US">
              <a:solidFill>
                <a:srgbClr val="575F6D"/>
              </a:solidFill>
            </a:endParaRPr>
          </a:p>
        </p:txBody>
      </p:sp>
      <p:sp>
        <p:nvSpPr>
          <p:cNvPr id="6" name="Slide Number Placeholder 5"/>
          <p:cNvSpPr>
            <a:spLocks noGrp="1"/>
          </p:cNvSpPr>
          <p:nvPr>
            <p:ph type="sldNum" sz="quarter" idx="4"/>
          </p:nvPr>
        </p:nvSpPr>
        <p:spPr>
          <a:xfrm>
            <a:off x="5321452" y="6250166"/>
            <a:ext cx="1549101" cy="365125"/>
          </a:xfrm>
          <a:prstGeom prst="rect">
            <a:avLst/>
          </a:prstGeom>
        </p:spPr>
        <p:txBody>
          <a:bodyPr vert="horz" lIns="91440" tIns="45720" rIns="91440" bIns="45720" rtlCol="0" anchor="ctr"/>
          <a:lstStyle>
            <a:lvl1pPr algn="ctr">
              <a:defRPr sz="1000">
                <a:solidFill>
                  <a:schemeClr val="tx2"/>
                </a:solidFill>
              </a:defRPr>
            </a:lvl1pPr>
          </a:lstStyle>
          <a:p>
            <a:pPr defTabSz="914400"/>
            <a:fld id="{AF2B448B-EFEE-4FDF-9CCA-A4F934FE4B4D}" type="slidenum">
              <a:rPr lang="en-US" smtClean="0"/>
              <a:pPr defTabSz="914400"/>
              <a:t>‹#›</a:t>
            </a:fld>
            <a:endParaRPr lang="en-US"/>
          </a:p>
        </p:txBody>
      </p:sp>
      <p:sp>
        <p:nvSpPr>
          <p:cNvPr id="3" name="Text Placeholder 2"/>
          <p:cNvSpPr>
            <a:spLocks noGrp="1"/>
          </p:cNvSpPr>
          <p:nvPr>
            <p:ph type="body" idx="1"/>
          </p:nvPr>
        </p:nvSpPr>
        <p:spPr>
          <a:xfrm>
            <a:off x="1162758" y="2675467"/>
            <a:ext cx="9877777"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ISNA%20Videos/&#1575;&#1606;&#1588;&#1608;&#1583;&#1577;%20&#1575;&#1604;&#1581;&#1608;&#1575;&#1587;%20&#1575;&#1604;&#1582;&#1605;&#1587;.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ISNA%20Videos/&#1575;&#1604;&#1605;&#1580;&#1605;&#1608;&#1593;&#1575;&#1578;%20&#1575;&#1604;&#1594;&#1584;&#1575;&#1574;&#1610;&#1577;%20-%20&#1581;&#1605;&#1604;&#1577;%20&#1575;&#1604;&#1591;&#1593;&#1575;&#1605;%20&#1575;&#1604;&#1589;&#1581;&#1610;.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ISNA%20Videos/&#1575;&#1604;&#1606;&#1588;&#1585;&#1577;%20&#1575;&#1604;&#1580;&#1608;&#1610;&#1577;%20&#1575;&#1604;&#1571;&#1608;&#1604;&#1609;%2017-5-2016.mp4" TargetMode="External"/><Relationship Id="rId2" Type="http://schemas.openxmlformats.org/officeDocument/2006/relationships/hyperlink" Target="ISNA%20Videos/&#1587;&#1605;&#1575;%20&#1583;&#1576;&#1610;%20-%20&#1575;&#1604;&#1606;&#1588;&#1585;&#1577;%20&#1575;&#1604;&#1580;&#1608;&#1610;&#1577;%20&#1604;&#1610;&#1608;&#1605;%2017-4-2013.mp4"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search?q=%D8%A7%D8%B9%D9%84%D8%A7%D9%86%D8%A7%D8%AA+%D8%B9%D9%86+%D9%88%D8%B8%D8%A7%D8%A6%D9%81&amp;biw=1366&amp;bih=667&amp;tbm=isch&amp;tbo=u&amp;source=univ&amp;sa=X&amp;ei=3xuqVKbROtHsoATWt4D4CA&amp;ved=0CB0QsAQ"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ISNA%20Videos/&#1575;&#1606;&#1575;&#1588;&#1610;&#1583;%20&#1575;&#1604;&#1585;&#1608;&#1590;&#1577;%20-%20&#1578;&#1593;&#1604;&#1610;&#1605;%20&#1575;&#1604;&#1575;&#1591;&#1601;&#1575;&#1604;%20-%20&#1575;&#1604;&#1605;&#1607;&#1606;%20-%20&#1591;&#1610;&#1575;&#1585;%20-%20&#1575;&#1591;&#1601;&#1575;&#1574;&#1610;%20-%20&#1587;&#1575;&#1593;&#1610;%20&#1576;&#1585;&#1610;&#1583;%20-%20&#1588;&#1585;&#1591;&#1610;%20-%20&#1576;&#1583;&#1608;&#1606;%20&#1605;&#1608;&#1587;&#1610;&#1602;&#1609;%20-%20&#1576;&#1583;&#1608;&#1606;%20&#1575;&#1610;&#1602;&#1575;&#1593;.mp4" TargetMode="External"/><Relationship Id="rId2" Type="http://schemas.openxmlformats.org/officeDocument/2006/relationships/hyperlink" Target="ISNA%20Videos/&#1575;&#1606;&#1575;&#1588;&#1610;&#1583;%20&#1575;&#1604;&#1605;&#1607;&#1606;.mp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file:///D:\Shopping\Clothes\twin.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laits.utexas.edu/aswaat/video_s.php" TargetMode="External"/><Relationship Id="rId2" Type="http://schemas.openxmlformats.org/officeDocument/2006/relationships/hyperlink" Target="https://startalk.umd.edu/sites/default/files/lesson-plan_arabic_teacher_B_2011-1.pdf" TargetMode="External"/><Relationship Id="rId1" Type="http://schemas.openxmlformats.org/officeDocument/2006/relationships/slideLayout" Target="../slideLayouts/slideLayout2.xml"/><Relationship Id="rId6" Type="http://schemas.openxmlformats.org/officeDocument/2006/relationships/hyperlink" Target="http://forum.brg8.com/t24083.html&#1585;&#1610;&#1575;&#1590;&#1577;" TargetMode="External"/><Relationship Id="rId5" Type="http://schemas.openxmlformats.org/officeDocument/2006/relationships/hyperlink" Target="http://shahiya.com/ar/%D8%A7%D9%84%D9%85%D8%B3%D8%AE%D9%86-%D8%A7%D9%84%D8%B1%D9%88%D8%B9%D8%A9-596/%D9%88%D8%B5%D9%81%D8%A7%D8%AA&#1591;&#1576;&#1602;" TargetMode="External"/><Relationship Id="rId4" Type="http://schemas.openxmlformats.org/officeDocument/2006/relationships/hyperlink" Target="http://www.actfl.org/publications/guidelines-and-manual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Survey.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88" y="92598"/>
            <a:ext cx="8637073" cy="3251132"/>
          </a:xfrm>
        </p:spPr>
        <p:txBody>
          <a:bodyPr>
            <a:normAutofit/>
          </a:bodyPr>
          <a:lstStyle/>
          <a:p>
            <a:r>
              <a:rPr lang="en-US" dirty="0">
                <a:latin typeface="Bell MT" panose="02020503060305020303" pitchFamily="18" charset="0"/>
              </a:rPr>
              <a:t>Integrating Arabic Language Studies With Other Core Subjects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40258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SA" dirty="0"/>
              <a:t>الربط بمادة العلوم</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70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endParaRPr lang="ar-SA" dirty="0"/>
          </a:p>
          <a:p>
            <a:pPr marL="0" indent="0" algn="r">
              <a:buNone/>
            </a:pPr>
            <a:r>
              <a:rPr lang="en-US" sz="6600" dirty="0">
                <a:hlinkClick r:id="rId2" action="ppaction://hlinkfile"/>
              </a:rPr>
              <a:t>\</a:t>
            </a:r>
            <a:r>
              <a:rPr lang="ar-SA" sz="6600" dirty="0">
                <a:hlinkClick r:id="rId2" action="ppaction://hlinkfile"/>
              </a:rPr>
              <a:t>انشودة الحواس الخمس.</a:t>
            </a:r>
            <a:endParaRPr lang="en-US" sz="6600" dirty="0"/>
          </a:p>
        </p:txBody>
      </p:sp>
      <p:sp>
        <p:nvSpPr>
          <p:cNvPr id="2" name="Title 1"/>
          <p:cNvSpPr>
            <a:spLocks noGrp="1"/>
          </p:cNvSpPr>
          <p:nvPr>
            <p:ph type="title"/>
          </p:nvPr>
        </p:nvSpPr>
        <p:spPr/>
        <p:txBody>
          <a:bodyPr/>
          <a:lstStyle/>
          <a:p>
            <a:pPr algn="r"/>
            <a:endParaRPr lang="en-US" dirty="0"/>
          </a:p>
        </p:txBody>
      </p:sp>
    </p:spTree>
    <p:extLst>
      <p:ext uri="{BB962C8B-B14F-4D97-AF65-F5344CB8AC3E}">
        <p14:creationId xmlns:p14="http://schemas.microsoft.com/office/powerpoint/2010/main" val="34442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SA" dirty="0"/>
              <a:t>الربط بمادة الصحة</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302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581" y="1853759"/>
            <a:ext cx="9603275" cy="4257679"/>
          </a:xfrm>
        </p:spPr>
        <p:txBody>
          <a:bodyPr>
            <a:normAutofit fontScale="47500" lnSpcReduction="20000"/>
          </a:bodyPr>
          <a:lstStyle/>
          <a:p>
            <a:pPr marL="0" indent="0" algn="r">
              <a:buNone/>
            </a:pPr>
            <a:r>
              <a:rPr lang="ar-SA" sz="8000" dirty="0">
                <a:hlinkClick r:id="rId2" action="ppaction://hlinkfile"/>
              </a:rPr>
              <a:t>المجموعات الغذائية - حملة الطعام الصحي.</a:t>
            </a:r>
            <a:endParaRPr lang="ar-SA" sz="8000" dirty="0"/>
          </a:p>
          <a:p>
            <a:pPr marL="0" indent="0" algn="r">
              <a:buNone/>
            </a:pPr>
            <a:endParaRPr lang="ar-SA" dirty="0"/>
          </a:p>
          <a:p>
            <a:pPr marL="0" indent="0" algn="r">
              <a:buNone/>
            </a:pPr>
            <a:r>
              <a:rPr lang="ar-SA" sz="8400" dirty="0"/>
              <a:t>المهمات:</a:t>
            </a:r>
          </a:p>
          <a:p>
            <a:pPr marL="0" indent="0" algn="r">
              <a:buNone/>
            </a:pPr>
            <a:r>
              <a:rPr lang="ar-SA" sz="8400" dirty="0"/>
              <a:t>التواصل التأويلي</a:t>
            </a:r>
          </a:p>
          <a:p>
            <a:pPr marL="0" indent="0" algn="r">
              <a:buNone/>
            </a:pPr>
            <a:r>
              <a:rPr lang="ar-SA" sz="8400" dirty="0"/>
              <a:t>التواصل التبادلي</a:t>
            </a:r>
          </a:p>
          <a:p>
            <a:pPr marL="0" indent="0" algn="r">
              <a:buNone/>
            </a:pPr>
            <a:r>
              <a:rPr lang="ar-SA" sz="8400" dirty="0"/>
              <a:t>التواصل العرضي</a:t>
            </a:r>
          </a:p>
          <a:p>
            <a:pPr marL="0" indent="0" algn="r">
              <a:buNone/>
            </a:pPr>
            <a:r>
              <a:rPr lang="ar-SA" sz="8400" dirty="0"/>
              <a:t>الربط بالمواد الأخرى</a:t>
            </a:r>
          </a:p>
          <a:p>
            <a:pPr marL="0" indent="0" algn="r">
              <a:buNone/>
            </a:pPr>
            <a:endParaRPr lang="en-US" dirty="0"/>
          </a:p>
        </p:txBody>
      </p:sp>
      <p:sp>
        <p:nvSpPr>
          <p:cNvPr id="2" name="Title 1"/>
          <p:cNvSpPr>
            <a:spLocks noGrp="1"/>
          </p:cNvSpPr>
          <p:nvPr>
            <p:ph type="title"/>
          </p:nvPr>
        </p:nvSpPr>
        <p:spPr>
          <a:xfrm>
            <a:off x="1451581" y="92600"/>
            <a:ext cx="9603275" cy="1761157"/>
          </a:xfrm>
        </p:spPr>
        <p:txBody>
          <a:bodyPr>
            <a:normAutofit fontScale="90000"/>
          </a:bodyPr>
          <a:lstStyle/>
          <a:p>
            <a:pPr algn="r"/>
            <a:r>
              <a:rPr lang="ar-SA" dirty="0"/>
              <a:t/>
            </a:r>
            <a:br>
              <a:rPr lang="ar-SA" dirty="0"/>
            </a:br>
            <a:r>
              <a:rPr lang="ar-SA" sz="5400" dirty="0"/>
              <a:t>ما هي المهمات التي أستطيع أن أقوم بها بعد عرض هذا الفيلم أمام الطلاب</a:t>
            </a:r>
            <a:endParaRPr lang="en-US" sz="5400" dirty="0"/>
          </a:p>
        </p:txBody>
      </p:sp>
    </p:spTree>
    <p:extLst>
      <p:ext uri="{BB962C8B-B14F-4D97-AF65-F5344CB8AC3E}">
        <p14:creationId xmlns:p14="http://schemas.microsoft.com/office/powerpoint/2010/main" val="27785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SA" dirty="0"/>
              <a:t>الربط بمادة الجغرافيا</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562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92" y="837781"/>
            <a:ext cx="9607661" cy="1056319"/>
          </a:xfrm>
        </p:spPr>
        <p:txBody>
          <a:bodyPr>
            <a:normAutofit fontScale="90000"/>
          </a:bodyPr>
          <a:lstStyle/>
          <a:p>
            <a:pPr algn="ctr"/>
            <a:r>
              <a:rPr lang="ar-SA" dirty="0"/>
              <a:t>ناقشوا بين بعضكم المهمات التي ممكن أن نستخرجها من هذين الفيلمين و ايضا أريدكم أن تناقشوا ما هي النقاط السلبية فيهما</a:t>
            </a:r>
            <a:endParaRPr lang="en-US" dirty="0"/>
          </a:p>
        </p:txBody>
      </p:sp>
      <p:sp>
        <p:nvSpPr>
          <p:cNvPr id="3" name="Text Placeholder 2"/>
          <p:cNvSpPr>
            <a:spLocks noGrp="1"/>
          </p:cNvSpPr>
          <p:nvPr>
            <p:ph type="body" idx="1"/>
          </p:nvPr>
        </p:nvSpPr>
        <p:spPr>
          <a:xfrm>
            <a:off x="1447191" y="2019561"/>
            <a:ext cx="4645152" cy="1136889"/>
          </a:xfrm>
        </p:spPr>
        <p:txBody>
          <a:bodyPr/>
          <a:lstStyle/>
          <a:p>
            <a:pPr algn="r"/>
            <a:r>
              <a:rPr lang="en-US" dirty="0">
                <a:hlinkClick r:id="rId2" action="ppaction://hlinkfile"/>
              </a:rPr>
              <a:t>\</a:t>
            </a:r>
            <a:r>
              <a:rPr lang="ar-SA" sz="3200" dirty="0">
                <a:hlinkClick r:id="rId2" action="ppaction://hlinkfile"/>
              </a:rPr>
              <a:t>سما دبي - النشرة الجوية ليوم 17-4-2013</a:t>
            </a:r>
            <a:r>
              <a:rPr lang="ar-SA" dirty="0">
                <a:hlinkClick r:id="rId2" action="ppaction://hlinkfile"/>
              </a:rPr>
              <a:t>.</a:t>
            </a:r>
            <a:endParaRPr lang="en-US" dirty="0"/>
          </a:p>
        </p:txBody>
      </p:sp>
      <p:sp>
        <p:nvSpPr>
          <p:cNvPr id="4" name="Content Placeholder 3"/>
          <p:cNvSpPr>
            <a:spLocks noGrp="1"/>
          </p:cNvSpPr>
          <p:nvPr>
            <p:ph sz="half" idx="2"/>
          </p:nvPr>
        </p:nvSpPr>
        <p:spPr>
          <a:xfrm>
            <a:off x="1447191" y="4220308"/>
            <a:ext cx="4645152" cy="1248418"/>
          </a:xfrm>
        </p:spPr>
        <p:txBody>
          <a:bodyPr/>
          <a:lstStyle/>
          <a:p>
            <a:pPr marL="0" indent="0" algn="r">
              <a:buNone/>
            </a:pPr>
            <a:endParaRPr lang="en-US" dirty="0"/>
          </a:p>
        </p:txBody>
      </p:sp>
      <p:sp>
        <p:nvSpPr>
          <p:cNvPr id="5" name="Text Placeholder 4"/>
          <p:cNvSpPr>
            <a:spLocks noGrp="1"/>
          </p:cNvSpPr>
          <p:nvPr>
            <p:ph type="body" sz="quarter" idx="3"/>
          </p:nvPr>
        </p:nvSpPr>
        <p:spPr>
          <a:xfrm>
            <a:off x="6412363" y="2023004"/>
            <a:ext cx="4645152" cy="1458750"/>
          </a:xfrm>
        </p:spPr>
        <p:txBody>
          <a:bodyPr>
            <a:normAutofit/>
          </a:bodyPr>
          <a:lstStyle/>
          <a:p>
            <a:pPr algn="r"/>
            <a:r>
              <a:rPr lang="en-US" sz="3200" dirty="0">
                <a:hlinkClick r:id="rId3" action="ppaction://hlinkfile"/>
              </a:rPr>
              <a:t>\</a:t>
            </a:r>
            <a:r>
              <a:rPr lang="ar-SA" sz="3200" dirty="0">
                <a:hlinkClick r:id="rId3" action="ppaction://hlinkfile"/>
              </a:rPr>
              <a:t>النشرة الجوية الأولى 17-5-2016</a:t>
            </a:r>
            <a:r>
              <a:rPr lang="ar-SA" dirty="0">
                <a:hlinkClick r:id="rId3" action="ppaction://hlinkfile"/>
              </a:rPr>
              <a:t>.</a:t>
            </a:r>
            <a:endParaRPr lang="en-US" dirty="0"/>
          </a:p>
        </p:txBody>
      </p:sp>
      <p:sp>
        <p:nvSpPr>
          <p:cNvPr id="6" name="Content Placeholder 5"/>
          <p:cNvSpPr>
            <a:spLocks noGrp="1"/>
          </p:cNvSpPr>
          <p:nvPr>
            <p:ph sz="quarter" idx="4"/>
          </p:nvPr>
        </p:nvSpPr>
        <p:spPr>
          <a:xfrm>
            <a:off x="6412363" y="4158762"/>
            <a:ext cx="4645152" cy="1300100"/>
          </a:xfrm>
        </p:spPr>
        <p:txBody>
          <a:bodyPr>
            <a:normAutofit/>
          </a:bodyPr>
          <a:lstStyle/>
          <a:p>
            <a:pPr marL="0" indent="0" algn="r">
              <a:buNone/>
            </a:pPr>
            <a:endParaRPr lang="en-US" sz="1800" dirty="0"/>
          </a:p>
        </p:txBody>
      </p:sp>
    </p:spTree>
    <p:extLst>
      <p:ext uri="{BB962C8B-B14F-4D97-AF65-F5344CB8AC3E}">
        <p14:creationId xmlns:p14="http://schemas.microsoft.com/office/powerpoint/2010/main" val="2092261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ar-SA" dirty="0" smtClean="0"/>
          </a:p>
          <a:p>
            <a:pPr marL="0" indent="0" algn="ctr">
              <a:buNone/>
            </a:pPr>
            <a:endParaRPr lang="ar-SA" dirty="0"/>
          </a:p>
          <a:p>
            <a:pPr marL="0" indent="0" algn="ctr">
              <a:buNone/>
            </a:pPr>
            <a:endParaRPr lang="ar-SA" dirty="0" smtClean="0"/>
          </a:p>
          <a:p>
            <a:pPr marL="0" indent="0" algn="ctr">
              <a:buNone/>
            </a:pPr>
            <a:r>
              <a:rPr lang="ar-SA" sz="4000" dirty="0" smtClean="0"/>
              <a:t>الربط بمادة الرياضيات</a:t>
            </a:r>
            <a:endParaRPr lang="en-US" sz="4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57026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6.0zz0.com/2010/11/02/05/252464361.jpg"/>
          <p:cNvPicPr>
            <a:picLocks noGrp="1"/>
          </p:cNvPicPr>
          <p:nvPr>
            <p:ph idx="1"/>
          </p:nvPr>
        </p:nvPicPr>
        <p:blipFill>
          <a:blip r:embed="rId2" cstate="print"/>
          <a:srcRect/>
          <a:stretch>
            <a:fillRect/>
          </a:stretch>
        </p:blipFill>
        <p:spPr bwMode="auto">
          <a:xfrm>
            <a:off x="1930400" y="1371600"/>
            <a:ext cx="7416800" cy="2971800"/>
          </a:xfrm>
          <a:prstGeom prst="rect">
            <a:avLst/>
          </a:prstGeom>
          <a:noFill/>
          <a:ln w="9525">
            <a:noFill/>
            <a:miter lim="800000"/>
            <a:headEnd/>
            <a:tailEnd/>
          </a:ln>
        </p:spPr>
      </p:pic>
      <p:sp>
        <p:nvSpPr>
          <p:cNvPr id="2" name="Title 1"/>
          <p:cNvSpPr>
            <a:spLocks noGrp="1"/>
          </p:cNvSpPr>
          <p:nvPr>
            <p:ph type="title"/>
          </p:nvPr>
        </p:nvSpPr>
        <p:spPr>
          <a:xfrm>
            <a:off x="203200" y="274638"/>
            <a:ext cx="11480800" cy="868362"/>
          </a:xfrm>
        </p:spPr>
        <p:txBody>
          <a:bodyPr>
            <a:normAutofit/>
          </a:bodyPr>
          <a:lstStyle/>
          <a:p>
            <a:pPr algn="ctr" rtl="1"/>
            <a:r>
              <a:rPr lang="ar-SA" sz="4000" b="1" dirty="0" smtClean="0">
                <a:solidFill>
                  <a:schemeClr val="accent3">
                    <a:lumMod val="75000"/>
                  </a:schemeClr>
                </a:solidFill>
              </a:rPr>
              <a:t>الطقس في الكويت:</a:t>
            </a:r>
            <a:endParaRPr lang="en-US" sz="4000" b="1" dirty="0">
              <a:solidFill>
                <a:schemeClr val="accent3">
                  <a:lumMod val="75000"/>
                </a:schemeClr>
              </a:solidFill>
            </a:endParaRPr>
          </a:p>
        </p:txBody>
      </p:sp>
      <p:pic>
        <p:nvPicPr>
          <p:cNvPr id="5" name="Picture 4" descr="http://s5.rinnoo.net/CMS/Attachments/2014/3/5/2042_WeatherJPG_-_Qu80_RT498x295-_OS498x295-_RD498x295-.jpg"/>
          <p:cNvPicPr/>
          <p:nvPr/>
        </p:nvPicPr>
        <p:blipFill>
          <a:blip r:embed="rId3" cstate="print"/>
          <a:srcRect/>
          <a:stretch>
            <a:fillRect/>
          </a:stretch>
        </p:blipFill>
        <p:spPr bwMode="auto">
          <a:xfrm>
            <a:off x="1828800" y="4495800"/>
            <a:ext cx="7518400" cy="2362200"/>
          </a:xfrm>
          <a:prstGeom prst="rect">
            <a:avLst/>
          </a:prstGeom>
          <a:noFill/>
          <a:ln w="9525">
            <a:noFill/>
            <a:miter lim="800000"/>
            <a:headEnd/>
            <a:tailEnd/>
          </a:ln>
        </p:spPr>
      </p:pic>
    </p:spTree>
    <p:extLst>
      <p:ext uri="{BB962C8B-B14F-4D97-AF65-F5344CB8AC3E}">
        <p14:creationId xmlns:p14="http://schemas.microsoft.com/office/powerpoint/2010/main" val="3502426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encrypted-tbn3.gstatic.com/images?q=tbn:ANd9GcR6wGqn9jMQ02s1yoy3wTzY98TqndXFyv7gUOeDFhnZ1ZluXzZF"/>
          <p:cNvPicPr>
            <a:picLocks noGrp="1"/>
          </p:cNvPicPr>
          <p:nvPr>
            <p:ph idx="1"/>
          </p:nvPr>
        </p:nvPicPr>
        <p:blipFill>
          <a:blip r:embed="rId2" cstate="print"/>
          <a:srcRect l="18053" t="3125" r="16479" b="3125"/>
          <a:stretch>
            <a:fillRect/>
          </a:stretch>
        </p:blipFill>
        <p:spPr bwMode="auto">
          <a:xfrm>
            <a:off x="2641600" y="1143000"/>
            <a:ext cx="6908800" cy="5486400"/>
          </a:xfrm>
          <a:prstGeom prst="rect">
            <a:avLst/>
          </a:prstGeom>
          <a:noFill/>
          <a:ln w="9525">
            <a:noFill/>
            <a:miter lim="800000"/>
            <a:headEnd/>
            <a:tailEnd/>
          </a:ln>
        </p:spPr>
      </p:pic>
      <p:sp>
        <p:nvSpPr>
          <p:cNvPr id="2" name="Title 1"/>
          <p:cNvSpPr>
            <a:spLocks noGrp="1"/>
          </p:cNvSpPr>
          <p:nvPr>
            <p:ph type="title"/>
          </p:nvPr>
        </p:nvSpPr>
        <p:spPr>
          <a:xfrm>
            <a:off x="609600" y="274638"/>
            <a:ext cx="10972800" cy="792162"/>
          </a:xfrm>
        </p:spPr>
        <p:txBody>
          <a:bodyPr>
            <a:noAutofit/>
          </a:bodyPr>
          <a:lstStyle/>
          <a:p>
            <a:pPr algn="ctr"/>
            <a:r>
              <a:rPr lang="ar-SA" sz="5000" b="1" dirty="0" smtClean="0">
                <a:solidFill>
                  <a:schemeClr val="accent3">
                    <a:lumMod val="75000"/>
                  </a:schemeClr>
                </a:solidFill>
              </a:rPr>
              <a:t>إعلان بيت:</a:t>
            </a:r>
            <a:endParaRPr lang="en-US" sz="5000" b="1" dirty="0">
              <a:solidFill>
                <a:schemeClr val="accent3">
                  <a:lumMod val="75000"/>
                </a:schemeClr>
              </a:solidFill>
            </a:endParaRPr>
          </a:p>
        </p:txBody>
      </p:sp>
    </p:spTree>
    <p:extLst>
      <p:ext uri="{BB962C8B-B14F-4D97-AF65-F5344CB8AC3E}">
        <p14:creationId xmlns:p14="http://schemas.microsoft.com/office/powerpoint/2010/main" val="2082602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SA" dirty="0"/>
              <a:t>الربط بمادة الإجتماعيات</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9347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581" y="1672048"/>
            <a:ext cx="9603275" cy="4284621"/>
          </a:xfrm>
        </p:spPr>
        <p:txBody>
          <a:bodyPr>
            <a:noAutofit/>
          </a:bodyPr>
          <a:lstStyle/>
          <a:p>
            <a:r>
              <a:rPr lang="en-US" sz="2000" dirty="0" smtClean="0">
                <a:latin typeface="Bell MT" pitchFamily="18" charset="0"/>
              </a:rPr>
              <a:t>In </a:t>
            </a:r>
            <a:r>
              <a:rPr lang="en-US" sz="2000" dirty="0">
                <a:latin typeface="Bell MT" pitchFamily="18" charset="0"/>
              </a:rPr>
              <a:t>this session, the presenter will demonstrate strategies, activities, and authentic materials which teachers can implement in their classrooms in order to integrate Arabic studies with core subjects, including Math, Science, Social Studies, Health, and Physical Education.</a:t>
            </a:r>
            <a:endParaRPr lang="en-US" sz="2000" dirty="0">
              <a:latin typeface="Bell MT" pitchFamily="18" charset="0"/>
            </a:endParaRPr>
          </a:p>
          <a:p>
            <a:r>
              <a:rPr lang="en-US" sz="2000" dirty="0" smtClean="0">
                <a:latin typeface="Bell MT" pitchFamily="18" charset="0"/>
              </a:rPr>
              <a:t>The </a:t>
            </a:r>
            <a:r>
              <a:rPr lang="en-US" sz="2000" dirty="0">
                <a:latin typeface="Bell MT" pitchFamily="18" charset="0"/>
              </a:rPr>
              <a:t>presenter will highlight the integration of the Arabic language using three communication skills: interpretive, interpersonal, and presentational and will demonstrate several strategies which can be used to empower students’ interpretive, interpersonal, and presentation skills.</a:t>
            </a:r>
            <a:endParaRPr lang="en-US" sz="2000" dirty="0">
              <a:latin typeface="Bell MT" pitchFamily="18" charset="0"/>
            </a:endParaRPr>
          </a:p>
          <a:p>
            <a:r>
              <a:rPr lang="en-US" sz="2000" dirty="0">
                <a:latin typeface="Bell MT" pitchFamily="18" charset="0"/>
              </a:rPr>
              <a:t/>
            </a:r>
            <a:br>
              <a:rPr lang="en-US" sz="2000" dirty="0">
                <a:latin typeface="Bell MT" pitchFamily="18" charset="0"/>
              </a:rPr>
            </a:br>
            <a:r>
              <a:rPr lang="en-US" sz="2000" dirty="0">
                <a:latin typeface="Bell MT" pitchFamily="18" charset="0"/>
              </a:rPr>
              <a:t>Participants will work in small groups to identify strategies, topics, and the integration of Arabic language with the core subjects. Presenters will share several interpretive, interpersonal, and presentational tasks and will demonstrate how the three communication skills are sequenced in order to reach culminating performance tasks. </a:t>
            </a:r>
            <a:endParaRPr lang="en-US" sz="2000" dirty="0">
              <a:latin typeface="Bell MT" pitchFamily="18" charset="0"/>
            </a:endParaRPr>
          </a:p>
          <a:p>
            <a:r>
              <a:rPr lang="en-US" sz="2000" dirty="0">
                <a:latin typeface="Bell MT" pitchFamily="18" charset="0"/>
              </a:rPr>
              <a:t/>
            </a:r>
            <a:br>
              <a:rPr lang="en-US" sz="2000" dirty="0">
                <a:latin typeface="Bell MT" pitchFamily="18" charset="0"/>
              </a:rPr>
            </a:br>
            <a:endParaRPr lang="en-US" sz="2000" dirty="0">
              <a:latin typeface="Bell MT" pitchFamily="18" charset="0"/>
            </a:endParaRPr>
          </a:p>
        </p:txBody>
      </p:sp>
      <p:sp>
        <p:nvSpPr>
          <p:cNvPr id="2" name="Title 1"/>
          <p:cNvSpPr>
            <a:spLocks noGrp="1"/>
          </p:cNvSpPr>
          <p:nvPr>
            <p:ph type="title"/>
          </p:nvPr>
        </p:nvSpPr>
        <p:spPr>
          <a:xfrm>
            <a:off x="1451581" y="804519"/>
            <a:ext cx="9603275" cy="175195"/>
          </a:xfrm>
        </p:spPr>
        <p:txBody>
          <a:bodyPr>
            <a:normAutofit fontScale="90000"/>
          </a:bodyPr>
          <a:lstStyle/>
          <a:p>
            <a:endParaRPr lang="en-US" dirty="0"/>
          </a:p>
        </p:txBody>
      </p:sp>
    </p:spTree>
    <p:extLst>
      <p:ext uri="{BB962C8B-B14F-4D97-AF65-F5344CB8AC3E}">
        <p14:creationId xmlns:p14="http://schemas.microsoft.com/office/powerpoint/2010/main" val="3047319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223" y="520880"/>
            <a:ext cx="4772827" cy="60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28600"/>
            <a:ext cx="11582400" cy="960438"/>
          </a:xfrm>
        </p:spPr>
        <p:txBody>
          <a:bodyPr>
            <a:normAutofit fontScale="90000"/>
          </a:bodyPr>
          <a:lstStyle/>
          <a:p>
            <a:pPr algn="r" rtl="1"/>
            <a:r>
              <a:rPr lang="ar-SA" b="1" dirty="0" smtClean="0">
                <a:solidFill>
                  <a:schemeClr val="accent3">
                    <a:lumMod val="75000"/>
                  </a:schemeClr>
                </a:solidFill>
                <a:hlinkClick r:id="rId3"/>
              </a:rPr>
              <a:t>إعلان توظيف:</a:t>
            </a:r>
            <a:r>
              <a:rPr lang="en-US" b="1" dirty="0" smtClean="0">
                <a:solidFill>
                  <a:schemeClr val="accent3">
                    <a:lumMod val="75000"/>
                  </a:schemeClr>
                </a:solidFill>
              </a:rPr>
              <a:t/>
            </a:r>
            <a:br>
              <a:rPr lang="en-US" b="1" dirty="0" smtClean="0">
                <a:solidFill>
                  <a:schemeClr val="accent3">
                    <a:lumMod val="75000"/>
                  </a:schemeClr>
                </a:solidFill>
              </a:rPr>
            </a:br>
            <a:endParaRPr lang="en-US" b="1" dirty="0">
              <a:solidFill>
                <a:schemeClr val="accent3">
                  <a:lumMod val="75000"/>
                </a:schemeClr>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3" y="1907177"/>
            <a:ext cx="571547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950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pic>
        <p:nvPicPr>
          <p:cNvPr id="3074" name="Picture 2" descr="Image result for ‫المه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9" y="431074"/>
            <a:ext cx="4530891" cy="45308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المهن‬‎"/>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606" b="3931"/>
          <a:stretch/>
        </p:blipFill>
        <p:spPr bwMode="auto">
          <a:xfrm>
            <a:off x="7610625" y="431074"/>
            <a:ext cx="4252029" cy="401029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316" y="4160520"/>
            <a:ext cx="4148519" cy="278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593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endParaRPr lang="ar-SA" dirty="0"/>
          </a:p>
          <a:p>
            <a:pPr marL="0" indent="0" algn="r">
              <a:buNone/>
            </a:pPr>
            <a:r>
              <a:rPr lang="ar-SA" sz="3200" dirty="0">
                <a:hlinkClick r:id="rId2" action="ppaction://hlinkfile"/>
              </a:rPr>
              <a:t>اناشيد المهن.</a:t>
            </a:r>
            <a:endParaRPr lang="ar-SA" sz="3200" dirty="0"/>
          </a:p>
          <a:p>
            <a:pPr marL="0" indent="0" algn="r">
              <a:buNone/>
            </a:pPr>
            <a:endParaRPr lang="ar-SA" dirty="0"/>
          </a:p>
          <a:p>
            <a:pPr marL="0" indent="0" algn="r">
              <a:buNone/>
            </a:pPr>
            <a:r>
              <a:rPr lang="ar-SA" sz="3200" dirty="0">
                <a:hlinkClick r:id="rId3" action="ppaction://hlinkfile"/>
              </a:rPr>
              <a:t>اناشيد الروضة - تعليم الاطفال - المهن - طيار - اطفائي - ساعي بريد - شرطي - بدون موسيقى - بدون ايقاع.</a:t>
            </a:r>
            <a:endParaRPr lang="ar-SA" sz="3200" dirty="0"/>
          </a:p>
        </p:txBody>
      </p:sp>
      <p:sp>
        <p:nvSpPr>
          <p:cNvPr id="2" name="Title 1"/>
          <p:cNvSpPr>
            <a:spLocks noGrp="1"/>
          </p:cNvSpPr>
          <p:nvPr>
            <p:ph type="title"/>
          </p:nvPr>
        </p:nvSpPr>
        <p:spPr/>
        <p:txBody>
          <a:bodyPr/>
          <a:lstStyle/>
          <a:p>
            <a:pPr algn="r"/>
            <a:endParaRPr lang="en-US" dirty="0"/>
          </a:p>
        </p:txBody>
      </p:sp>
    </p:spTree>
    <p:extLst>
      <p:ext uri="{BB962C8B-B14F-4D97-AF65-F5344CB8AC3E}">
        <p14:creationId xmlns:p14="http://schemas.microsoft.com/office/powerpoint/2010/main" val="3676290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566400" cy="4873752"/>
          </a:xfrm>
        </p:spPr>
        <p:txBody>
          <a:bodyPr>
            <a:normAutofit/>
          </a:bodyPr>
          <a:lstStyle/>
          <a:p>
            <a:pPr marL="0" indent="0" algn="ctr">
              <a:lnSpc>
                <a:spcPct val="200000"/>
              </a:lnSpc>
              <a:buNone/>
            </a:pPr>
            <a:r>
              <a:rPr lang="ar-SA" sz="4200" u="sng" dirty="0" smtClean="0">
                <a:hlinkClick r:id="rId2" action="ppaction://hlinkfile"/>
              </a:rPr>
              <a:t>لعبة التوائم</a:t>
            </a:r>
            <a:endParaRPr lang="ar-SA" sz="4200" u="sng" dirty="0" smtClean="0"/>
          </a:p>
          <a:p>
            <a:pPr marL="0" indent="0" algn="ctr">
              <a:lnSpc>
                <a:spcPct val="200000"/>
              </a:lnSpc>
              <a:buNone/>
            </a:pPr>
            <a:r>
              <a:rPr lang="ar-SA" sz="4200" u="sng" dirty="0" smtClean="0">
                <a:solidFill>
                  <a:schemeClr val="accent1">
                    <a:lumMod val="75000"/>
                  </a:schemeClr>
                </a:solidFill>
              </a:rPr>
              <a:t>لعبة </a:t>
            </a:r>
            <a:r>
              <a:rPr lang="ar-SA" sz="4200" u="sng" dirty="0" smtClean="0">
                <a:solidFill>
                  <a:schemeClr val="accent1">
                    <a:lumMod val="75000"/>
                  </a:schemeClr>
                </a:solidFill>
              </a:rPr>
              <a:t>أ و ب</a:t>
            </a:r>
            <a:endParaRPr lang="en-US" sz="4200" u="sng" dirty="0">
              <a:solidFill>
                <a:schemeClr val="accent1">
                  <a:lumMod val="75000"/>
                </a:schemeClr>
              </a:solidFill>
            </a:endParaRPr>
          </a:p>
        </p:txBody>
      </p:sp>
      <p:sp>
        <p:nvSpPr>
          <p:cNvPr id="2" name="Title 1"/>
          <p:cNvSpPr>
            <a:spLocks noGrp="1"/>
          </p:cNvSpPr>
          <p:nvPr>
            <p:ph type="title"/>
          </p:nvPr>
        </p:nvSpPr>
        <p:spPr>
          <a:xfrm>
            <a:off x="203200" y="304800"/>
            <a:ext cx="11480800" cy="762000"/>
          </a:xfrm>
        </p:spPr>
        <p:txBody>
          <a:bodyPr>
            <a:normAutofit/>
          </a:bodyPr>
          <a:lstStyle/>
          <a:p>
            <a:pPr algn="ctr"/>
            <a:r>
              <a:rPr lang="en-US" sz="3600" b="1" dirty="0" smtClean="0">
                <a:solidFill>
                  <a:schemeClr val="accent3">
                    <a:lumMod val="75000"/>
                  </a:schemeClr>
                </a:solidFill>
              </a:rPr>
              <a:t>Sample Interpersonal Activities</a:t>
            </a:r>
            <a:endParaRPr lang="en-US" sz="3600" b="1" dirty="0">
              <a:solidFill>
                <a:schemeClr val="accent3">
                  <a:lumMod val="75000"/>
                </a:schemeClr>
              </a:solidFill>
            </a:endParaRPr>
          </a:p>
        </p:txBody>
      </p:sp>
    </p:spTree>
    <p:extLst>
      <p:ext uri="{BB962C8B-B14F-4D97-AF65-F5344CB8AC3E}">
        <p14:creationId xmlns:p14="http://schemas.microsoft.com/office/powerpoint/2010/main" val="1622255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04800" y="304799"/>
            <a:ext cx="11480800" cy="1210491"/>
          </a:xfrm>
        </p:spPr>
        <p:txBody>
          <a:bodyPr>
            <a:normAutofit fontScale="90000"/>
          </a:bodyPr>
          <a:lstStyle/>
          <a:p>
            <a:pPr algn="ctr" rtl="1"/>
            <a:r>
              <a:rPr lang="ar-SA" sz="4800" b="1" dirty="0" smtClean="0">
                <a:solidFill>
                  <a:schemeClr val="accent3">
                    <a:lumMod val="75000"/>
                  </a:schemeClr>
                </a:solidFill>
              </a:rPr>
              <a:t>التقييم</a:t>
            </a:r>
            <a:br>
              <a:rPr lang="ar-SA" sz="4800" b="1" dirty="0" smtClean="0">
                <a:solidFill>
                  <a:schemeClr val="accent3">
                    <a:lumMod val="75000"/>
                  </a:schemeClr>
                </a:solidFill>
              </a:rPr>
            </a:br>
            <a:r>
              <a:rPr lang="ar-SA" sz="4800" b="1" dirty="0" smtClean="0">
                <a:solidFill>
                  <a:schemeClr val="accent3">
                    <a:lumMod val="75000"/>
                  </a:schemeClr>
                </a:solidFill>
              </a:rPr>
              <a:t>قم بمشاركة ما تعلمته اليوم مع شخص بجانبك</a:t>
            </a:r>
            <a:endParaRPr lang="en-US" sz="4800" b="1" dirty="0" smtClean="0">
              <a:solidFill>
                <a:schemeClr val="accent3">
                  <a:lumMod val="75000"/>
                </a:schemeClr>
              </a:solidFill>
            </a:endParaRPr>
          </a:p>
        </p:txBody>
      </p:sp>
      <p:sp>
        <p:nvSpPr>
          <p:cNvPr id="107523" name="Content Placeholder 2"/>
          <p:cNvSpPr>
            <a:spLocks noGrp="1"/>
          </p:cNvSpPr>
          <p:nvPr>
            <p:ph idx="1"/>
          </p:nvPr>
        </p:nvSpPr>
        <p:spPr/>
        <p:txBody>
          <a:bodyPr/>
          <a:lstStyle/>
          <a:p>
            <a:pPr algn="r" rtl="1">
              <a:lnSpc>
                <a:spcPct val="200000"/>
              </a:lnSpc>
            </a:pPr>
            <a:r>
              <a:rPr lang="ar-SA" sz="4800" dirty="0" smtClean="0">
                <a:solidFill>
                  <a:schemeClr val="tx1">
                    <a:lumMod val="75000"/>
                    <a:lumOff val="25000"/>
                  </a:schemeClr>
                </a:solidFill>
              </a:rPr>
              <a:t>تعلمت .........</a:t>
            </a:r>
          </a:p>
          <a:p>
            <a:pPr algn="r" rtl="1">
              <a:lnSpc>
                <a:spcPct val="200000"/>
              </a:lnSpc>
            </a:pPr>
            <a:r>
              <a:rPr lang="ar-SA" sz="4800" dirty="0" smtClean="0">
                <a:solidFill>
                  <a:schemeClr val="tx1">
                    <a:lumMod val="75000"/>
                    <a:lumOff val="25000"/>
                  </a:schemeClr>
                </a:solidFill>
              </a:rPr>
              <a:t>سوف أستخدم في فصلي .....</a:t>
            </a:r>
            <a:endParaRPr lang="ar-SA" dirty="0" smtClean="0">
              <a:solidFill>
                <a:schemeClr val="tx1">
                  <a:lumMod val="75000"/>
                  <a:lumOff val="25000"/>
                </a:schemeClr>
              </a:solidFill>
            </a:endParaRPr>
          </a:p>
          <a:p>
            <a:pPr>
              <a:lnSpc>
                <a:spcPct val="200000"/>
              </a:lnSpc>
            </a:pPr>
            <a:endParaRPr lang="ar-SA" dirty="0" smtClean="0">
              <a:solidFill>
                <a:schemeClr val="tx1">
                  <a:lumMod val="75000"/>
                  <a:lumOff val="25000"/>
                </a:schemeClr>
              </a:solidFill>
            </a:endParaRPr>
          </a:p>
        </p:txBody>
      </p:sp>
    </p:spTree>
    <p:extLst>
      <p:ext uri="{BB962C8B-B14F-4D97-AF65-F5344CB8AC3E}">
        <p14:creationId xmlns:p14="http://schemas.microsoft.com/office/powerpoint/2010/main" val="2631919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480800" cy="884238"/>
          </a:xfrm>
        </p:spPr>
        <p:txBody>
          <a:bodyPr>
            <a:normAutofit/>
          </a:bodyPr>
          <a:lstStyle/>
          <a:p>
            <a:pPr algn="l"/>
            <a:r>
              <a:rPr lang="en-US" sz="4000" b="1" dirty="0" smtClean="0">
                <a:solidFill>
                  <a:schemeClr val="accent3">
                    <a:lumMod val="75000"/>
                  </a:schemeClr>
                </a:solidFill>
              </a:rPr>
              <a:t>RESOURCES:</a:t>
            </a:r>
            <a:endParaRPr lang="en-US" sz="4000" b="1" dirty="0">
              <a:solidFill>
                <a:schemeClr val="accent3">
                  <a:lumMod val="75000"/>
                </a:schemeClr>
              </a:solidFill>
            </a:endParaRPr>
          </a:p>
        </p:txBody>
      </p:sp>
      <p:sp>
        <p:nvSpPr>
          <p:cNvPr id="3" name="Content Placeholder 2"/>
          <p:cNvSpPr>
            <a:spLocks noGrp="1"/>
          </p:cNvSpPr>
          <p:nvPr>
            <p:ph sz="quarter" idx="1"/>
          </p:nvPr>
        </p:nvSpPr>
        <p:spPr/>
        <p:txBody>
          <a:bodyPr>
            <a:normAutofit/>
          </a:bodyPr>
          <a:lstStyle/>
          <a:p>
            <a:r>
              <a:rPr lang="en-US" dirty="0" smtClean="0">
                <a:cs typeface="+mj-cs"/>
                <a:hlinkClick r:id="rId2"/>
              </a:rPr>
              <a:t>https://startalk.umd.edu/sites/default/files/lesson-plan_arabic_teacher_B_2011-1.pdf</a:t>
            </a:r>
            <a:r>
              <a:rPr lang="ar-SA" dirty="0" smtClean="0">
                <a:cs typeface="+mj-cs"/>
              </a:rPr>
              <a:t>  المعايير  </a:t>
            </a:r>
            <a:endParaRPr lang="en-US" dirty="0" smtClean="0">
              <a:cs typeface="+mj-cs"/>
            </a:endParaRPr>
          </a:p>
          <a:p>
            <a:r>
              <a:rPr lang="en-US" dirty="0" smtClean="0">
                <a:cs typeface="+mj-cs"/>
                <a:hlinkClick r:id="rId3"/>
              </a:rPr>
              <a:t>http://www.laits.utexas.edu/aswaat/video_s.php</a:t>
            </a:r>
            <a:r>
              <a:rPr lang="en-US" dirty="0" smtClean="0">
                <a:cs typeface="+mj-cs"/>
              </a:rPr>
              <a:t>  </a:t>
            </a:r>
            <a:r>
              <a:rPr lang="ar-SA" dirty="0" smtClean="0">
                <a:cs typeface="+mj-cs"/>
              </a:rPr>
              <a:t>أصوات عربية</a:t>
            </a:r>
          </a:p>
          <a:p>
            <a:r>
              <a:rPr lang="en-US" dirty="0" smtClean="0">
                <a:cs typeface="+mj-cs"/>
                <a:hlinkClick r:id="rId4"/>
              </a:rPr>
              <a:t>http://www.actfl.org/publications/guidelines-and-manuals</a:t>
            </a:r>
            <a:r>
              <a:rPr lang="ar-SA" dirty="0" smtClean="0">
                <a:cs typeface="+mj-cs"/>
              </a:rPr>
              <a:t> </a:t>
            </a:r>
            <a:r>
              <a:rPr lang="en-US" dirty="0" smtClean="0">
                <a:cs typeface="+mj-cs"/>
              </a:rPr>
              <a:t> Guidelines </a:t>
            </a:r>
          </a:p>
          <a:p>
            <a:r>
              <a:rPr lang="en-US" dirty="0" smtClean="0">
                <a:latin typeface="+mj-lt"/>
                <a:cs typeface="+mj-cs"/>
                <a:hlinkClick r:id="rId5"/>
              </a:rPr>
              <a:t>http://shahiya.com/ar/%D8%A7%D9%84%D9%85%D8%B3%D8%AE%D9%86-%D8%A7%D9%84%D8%B1%D9%88%D8%B9%D8%A9-596/%D9%88%D8%B5%D9%81%D8%A7%D8%AA</a:t>
            </a:r>
            <a:r>
              <a:rPr lang="ar-SA" dirty="0" smtClean="0">
                <a:latin typeface="+mj-lt"/>
                <a:cs typeface="+mj-cs"/>
                <a:hlinkClick r:id="rId5"/>
              </a:rPr>
              <a:t>طبق</a:t>
            </a:r>
            <a:r>
              <a:rPr lang="ar-SA" dirty="0" smtClean="0">
                <a:latin typeface="+mj-lt"/>
                <a:cs typeface="+mj-cs"/>
              </a:rPr>
              <a:t> المسخن  </a:t>
            </a:r>
            <a:endParaRPr lang="en-US" dirty="0" smtClean="0">
              <a:latin typeface="+mj-lt"/>
              <a:cs typeface="+mj-cs"/>
            </a:endParaRPr>
          </a:p>
          <a:p>
            <a:r>
              <a:rPr lang="en-US" dirty="0" smtClean="0">
                <a:latin typeface="+mj-lt"/>
                <a:cs typeface="+mj-cs"/>
                <a:hlinkClick r:id="rId6"/>
              </a:rPr>
              <a:t>http://forum.brg8.com/t24083.html</a:t>
            </a:r>
            <a:r>
              <a:rPr lang="ar-SA" dirty="0" smtClean="0">
                <a:latin typeface="+mj-lt"/>
                <a:cs typeface="+mj-cs"/>
                <a:hlinkClick r:id="rId6"/>
              </a:rPr>
              <a:t>رياضة</a:t>
            </a:r>
            <a:r>
              <a:rPr lang="ar-SA" dirty="0" smtClean="0">
                <a:latin typeface="+mj-lt"/>
                <a:cs typeface="+mj-cs"/>
              </a:rPr>
              <a:t>  </a:t>
            </a:r>
            <a:endParaRPr lang="en-US" dirty="0" smtClean="0">
              <a:latin typeface="+mj-lt"/>
              <a:cs typeface="+mj-cs"/>
            </a:endParaRPr>
          </a:p>
          <a:p>
            <a:endParaRPr lang="ar-SA" dirty="0" smtClean="0">
              <a:latin typeface="+mj-lt"/>
              <a:cs typeface="+mj-cs"/>
            </a:endParaRPr>
          </a:p>
          <a:p>
            <a:endParaRPr lang="ar-SA" dirty="0" smtClean="0"/>
          </a:p>
          <a:p>
            <a:endParaRPr lang="ar-SA" dirty="0" smtClean="0"/>
          </a:p>
          <a:p>
            <a:endParaRPr lang="en-US" dirty="0"/>
          </a:p>
        </p:txBody>
      </p:sp>
    </p:spTree>
    <p:extLst>
      <p:ext uri="{BB962C8B-B14F-4D97-AF65-F5344CB8AC3E}">
        <p14:creationId xmlns:p14="http://schemas.microsoft.com/office/powerpoint/2010/main" val="1418017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480800" cy="808038"/>
          </a:xfrm>
        </p:spPr>
        <p:txBody>
          <a:bodyPr/>
          <a:lstStyle/>
          <a:p>
            <a:r>
              <a:rPr lang="en-US" b="1" dirty="0" smtClean="0">
                <a:solidFill>
                  <a:schemeClr val="accent3">
                    <a:lumMod val="75000"/>
                  </a:schemeClr>
                </a:solidFill>
              </a:rPr>
              <a:t>EDI</a:t>
            </a:r>
            <a:endParaRPr lang="en-US" b="1" dirty="0">
              <a:solidFill>
                <a:schemeClr val="accent3">
                  <a:lumMod val="75000"/>
                </a:schemeClr>
              </a:solidFill>
            </a:endParaRPr>
          </a:p>
        </p:txBody>
      </p:sp>
      <p:sp>
        <p:nvSpPr>
          <p:cNvPr id="3" name="Content Placeholder 2"/>
          <p:cNvSpPr>
            <a:spLocks noGrp="1"/>
          </p:cNvSpPr>
          <p:nvPr>
            <p:ph sz="quarter" idx="1"/>
          </p:nvPr>
        </p:nvSpPr>
        <p:spPr>
          <a:xfrm>
            <a:off x="203200" y="1371600"/>
            <a:ext cx="11480800" cy="5102352"/>
          </a:xfrm>
        </p:spPr>
        <p:txBody>
          <a:bodyPr/>
          <a:lstStyle/>
          <a:p>
            <a:r>
              <a:rPr lang="en-US" dirty="0" smtClean="0"/>
              <a:t>CFU: Checking for Understanding</a:t>
            </a:r>
          </a:p>
          <a:p>
            <a:pPr marL="0" indent="0">
              <a:buNone/>
            </a:pPr>
            <a:endParaRPr lang="en-US" dirty="0" smtClean="0"/>
          </a:p>
          <a:p>
            <a:pPr algn="ctr">
              <a:buNone/>
            </a:pPr>
            <a:r>
              <a:rPr lang="en-US" sz="4000" dirty="0" smtClean="0">
                <a:solidFill>
                  <a:srgbClr val="FF0000"/>
                </a:solidFill>
              </a:rPr>
              <a:t>TAPPLE</a:t>
            </a:r>
          </a:p>
          <a:p>
            <a:r>
              <a:rPr lang="en-US" dirty="0" smtClean="0">
                <a:solidFill>
                  <a:srgbClr val="FF0000"/>
                </a:solidFill>
              </a:rPr>
              <a:t>T</a:t>
            </a:r>
            <a:r>
              <a:rPr lang="en-US" dirty="0" smtClean="0"/>
              <a:t>each First</a:t>
            </a:r>
          </a:p>
          <a:p>
            <a:r>
              <a:rPr lang="en-US" dirty="0" smtClean="0">
                <a:solidFill>
                  <a:srgbClr val="FF0000"/>
                </a:solidFill>
              </a:rPr>
              <a:t>A</a:t>
            </a:r>
            <a:r>
              <a:rPr lang="en-US" dirty="0" smtClean="0"/>
              <a:t>sk Question</a:t>
            </a:r>
          </a:p>
          <a:p>
            <a:r>
              <a:rPr lang="en-US" dirty="0" smtClean="0">
                <a:solidFill>
                  <a:srgbClr val="FF0000"/>
                </a:solidFill>
              </a:rPr>
              <a:t>P</a:t>
            </a:r>
            <a:r>
              <a:rPr lang="en-US" dirty="0" smtClean="0"/>
              <a:t>ause, pair-Share, and Point</a:t>
            </a:r>
          </a:p>
          <a:p>
            <a:r>
              <a:rPr lang="en-US" dirty="0" smtClean="0">
                <a:solidFill>
                  <a:srgbClr val="FF0000"/>
                </a:solidFill>
              </a:rPr>
              <a:t>P</a:t>
            </a:r>
            <a:r>
              <a:rPr lang="en-US" dirty="0" smtClean="0"/>
              <a:t>ick a Non-Volunteer</a:t>
            </a:r>
          </a:p>
          <a:p>
            <a:r>
              <a:rPr lang="en-US" dirty="0" smtClean="0">
                <a:solidFill>
                  <a:srgbClr val="FF0000"/>
                </a:solidFill>
              </a:rPr>
              <a:t>L</a:t>
            </a:r>
            <a:r>
              <a:rPr lang="en-US" dirty="0" smtClean="0"/>
              <a:t>isten to the Response</a:t>
            </a:r>
          </a:p>
          <a:p>
            <a:r>
              <a:rPr lang="en-US" dirty="0" smtClean="0">
                <a:solidFill>
                  <a:srgbClr val="FF0000"/>
                </a:solidFill>
              </a:rPr>
              <a:t>E</a:t>
            </a:r>
            <a:r>
              <a:rPr lang="en-US" dirty="0" smtClean="0"/>
              <a:t>ffective Feedback</a:t>
            </a:r>
          </a:p>
          <a:p>
            <a:pPr algn="ctr">
              <a:buNone/>
            </a:pPr>
            <a:endParaRPr lang="en-US" dirty="0" smtClean="0"/>
          </a:p>
          <a:p>
            <a:pPr>
              <a:buNone/>
            </a:pPr>
            <a:endParaRPr lang="en-US" dirty="0"/>
          </a:p>
        </p:txBody>
      </p:sp>
    </p:spTree>
    <p:extLst>
      <p:ext uri="{BB962C8B-B14F-4D97-AF65-F5344CB8AC3E}">
        <p14:creationId xmlns:p14="http://schemas.microsoft.com/office/powerpoint/2010/main" val="1398564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
            </a:r>
            <a:br>
              <a:rPr lang="en-US" dirty="0"/>
            </a:br>
            <a:r>
              <a:rPr lang="en-US" sz="3200" dirty="0"/>
              <a:t>Participants will:</a:t>
            </a:r>
            <a:endParaRPr lang="en-US" sz="3200" dirty="0"/>
          </a:p>
          <a:p>
            <a:pPr fontAlgn="base"/>
            <a:r>
              <a:rPr lang="en-US" sz="3200" dirty="0"/>
              <a:t>Name and recognize interpretive, interpersonal, and presentation strategies and activities which empower students to use the target language and integrate it with other core subjects;</a:t>
            </a:r>
          </a:p>
          <a:p>
            <a:pPr fontAlgn="base"/>
            <a:r>
              <a:rPr lang="en-US" sz="3200" dirty="0"/>
              <a:t>Identify some authentic materials and its' usage</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Outcomes Of This </a:t>
            </a:r>
            <a:r>
              <a:rPr lang="en-US" dirty="0" smtClean="0"/>
              <a:t>Session:</a:t>
            </a:r>
            <a:r>
              <a:rPr lang="en-US" dirty="0"/>
              <a:t/>
            </a:r>
            <a:br>
              <a:rPr lang="en-US" dirty="0"/>
            </a:br>
            <a:endParaRPr lang="en-US" dirty="0"/>
          </a:p>
        </p:txBody>
      </p:sp>
    </p:spTree>
    <p:extLst>
      <p:ext uri="{BB962C8B-B14F-4D97-AF65-F5344CB8AC3E}">
        <p14:creationId xmlns:p14="http://schemas.microsoft.com/office/powerpoint/2010/main" val="319456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r>
              <a:rPr lang="ar-SA" sz="5400" dirty="0">
                <a:latin typeface="Blackadder ITC" panose="04020505051007020D02" pitchFamily="82" charset="0"/>
              </a:rPr>
              <a:t>اسألي خمسة مدرسات(مدرسين) لا تعريفينهم عن :</a:t>
            </a:r>
            <a:endParaRPr lang="ar-SA" sz="5400" dirty="0">
              <a:latin typeface="Blackadder ITC" panose="04020505051007020D02" pitchFamily="82" charset="0"/>
              <a:hlinkClick r:id="rId2" action="ppaction://hlinkfile"/>
            </a:endParaRPr>
          </a:p>
          <a:p>
            <a:pPr marL="0" indent="0" algn="r">
              <a:buNone/>
            </a:pPr>
            <a:endParaRPr lang="en-US" dirty="0">
              <a:hlinkClick r:id="rId2" action="ppaction://hlinkfile"/>
            </a:endParaRPr>
          </a:p>
          <a:p>
            <a:pPr marL="0" indent="0" algn="r">
              <a:buNone/>
            </a:pPr>
            <a:r>
              <a:rPr lang="en-US" sz="5400" dirty="0">
                <a:hlinkClick r:id="rId2" action="ppaction://hlinkfile"/>
              </a:rPr>
              <a:t>Survey.docx</a:t>
            </a:r>
            <a:endParaRPr lang="ar-SA" sz="5400" dirty="0"/>
          </a:p>
        </p:txBody>
      </p:sp>
      <p:sp>
        <p:nvSpPr>
          <p:cNvPr id="2" name="Title 1"/>
          <p:cNvSpPr>
            <a:spLocks noGrp="1"/>
          </p:cNvSpPr>
          <p:nvPr>
            <p:ph type="title"/>
          </p:nvPr>
        </p:nvSpPr>
        <p:spPr/>
        <p:txBody>
          <a:bodyPr>
            <a:normAutofit/>
          </a:bodyPr>
          <a:lstStyle/>
          <a:p>
            <a:pPr algn="r"/>
            <a:r>
              <a:rPr lang="ar-SA" sz="5400" dirty="0">
                <a:latin typeface="Bell MT" panose="02020503060305020303" pitchFamily="18" charset="0"/>
              </a:rPr>
              <a:t>نشاط للتهيئة </a:t>
            </a:r>
            <a:endParaRPr lang="en-US" sz="5400" dirty="0">
              <a:latin typeface="Bell MT" panose="02020503060305020303" pitchFamily="18" charset="0"/>
            </a:endParaRPr>
          </a:p>
        </p:txBody>
      </p:sp>
    </p:spTree>
    <p:extLst>
      <p:ext uri="{BB962C8B-B14F-4D97-AF65-F5344CB8AC3E}">
        <p14:creationId xmlns:p14="http://schemas.microsoft.com/office/powerpoint/2010/main" val="427947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SA" sz="4800" dirty="0">
                <a:latin typeface="Bell MT" pitchFamily="18" charset="0"/>
              </a:rPr>
              <a:t>و لكن لا ننسى ....</a:t>
            </a:r>
            <a:r>
              <a:rPr lang="ar-SA" dirty="0">
                <a:latin typeface="Bell MT" pitchFamily="18" charset="0"/>
              </a:rPr>
              <a:t/>
            </a:r>
            <a:br>
              <a:rPr lang="ar-SA" dirty="0">
                <a:latin typeface="Bell MT" pitchFamily="18" charset="0"/>
              </a:rPr>
            </a:br>
            <a:endParaRPr lang="en-US" dirty="0"/>
          </a:p>
        </p:txBody>
      </p:sp>
      <p:sp>
        <p:nvSpPr>
          <p:cNvPr id="2" name="Text Placeholder 1"/>
          <p:cNvSpPr>
            <a:spLocks noGrp="1"/>
          </p:cNvSpPr>
          <p:nvPr>
            <p:ph type="body" idx="1"/>
          </p:nvPr>
        </p:nvSpPr>
        <p:spPr/>
        <p:txBody>
          <a:bodyPr>
            <a:normAutofit/>
          </a:bodyPr>
          <a:lstStyle/>
          <a:p>
            <a:pPr algn="ctr"/>
            <a:endParaRPr lang="ar-SA" dirty="0"/>
          </a:p>
          <a:p>
            <a:pPr algn="ctr"/>
            <a:endParaRPr lang="ar-SA" dirty="0" smtClean="0"/>
          </a:p>
          <a:p>
            <a:pPr algn="r"/>
            <a:endParaRPr lang="en-US" dirty="0"/>
          </a:p>
        </p:txBody>
      </p:sp>
    </p:spTree>
    <p:extLst>
      <p:ext uri="{BB962C8B-B14F-4D97-AF65-F5344CB8AC3E}">
        <p14:creationId xmlns:p14="http://schemas.microsoft.com/office/powerpoint/2010/main" val="168386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9"/>
          <p:cNvGraphicFramePr>
            <a:graphicFrameLocks/>
          </p:cNvGraphicFramePr>
          <p:nvPr>
            <p:extLst>
              <p:ext uri="{D42A27DB-BD31-4B8C-83A1-F6EECF244321}">
                <p14:modId xmlns:p14="http://schemas.microsoft.com/office/powerpoint/2010/main" val="3234000448"/>
              </p:ext>
            </p:extLst>
          </p:nvPr>
        </p:nvGraphicFramePr>
        <p:xfrm>
          <a:off x="609600" y="838216"/>
          <a:ext cx="10972800" cy="472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438400" y="420484"/>
            <a:ext cx="7112000" cy="646331"/>
          </a:xfrm>
          <a:prstGeom prst="rect">
            <a:avLst/>
          </a:prstGeom>
          <a:noFill/>
        </p:spPr>
        <p:txBody>
          <a:bodyPr wrap="square" rtlCol="0">
            <a:spAutoFit/>
          </a:bodyPr>
          <a:lstStyle/>
          <a:p>
            <a:pPr algn="ctr" defTabSz="914400"/>
            <a:r>
              <a:rPr lang="ar-SA" sz="3600" b="1" dirty="0" smtClean="0">
                <a:solidFill>
                  <a:srgbClr val="B32C16">
                    <a:lumMod val="75000"/>
                  </a:srgbClr>
                </a:solidFill>
              </a:rPr>
              <a:t>معايير اللغة الأجنبية</a:t>
            </a:r>
            <a:endParaRPr lang="en-US" sz="3600" b="1" dirty="0">
              <a:solidFill>
                <a:srgbClr val="B32C16">
                  <a:lumMod val="75000"/>
                </a:srgbClr>
              </a:solidFill>
            </a:endParaRPr>
          </a:p>
        </p:txBody>
      </p:sp>
    </p:spTree>
    <p:extLst>
      <p:ext uri="{BB962C8B-B14F-4D97-AF65-F5344CB8AC3E}">
        <p14:creationId xmlns:p14="http://schemas.microsoft.com/office/powerpoint/2010/main" val="279520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63550" indent="-463550"/>
            <a:r>
              <a:rPr lang="en-US" dirty="0">
                <a:solidFill>
                  <a:schemeClr val="tx1">
                    <a:lumMod val="75000"/>
                    <a:lumOff val="25000"/>
                  </a:schemeClr>
                </a:solidFill>
              </a:rPr>
              <a:t>Reading an ad and identifying what it is offered </a:t>
            </a:r>
          </a:p>
          <a:p>
            <a:pPr marL="463550" indent="-463550"/>
            <a:r>
              <a:rPr lang="en-US" dirty="0">
                <a:solidFill>
                  <a:schemeClr val="tx1">
                    <a:lumMod val="75000"/>
                    <a:lumOff val="25000"/>
                  </a:schemeClr>
                </a:solidFill>
              </a:rPr>
              <a:t>Reading or listing to a story and identifying who, what, when, and where the story took place</a:t>
            </a:r>
          </a:p>
          <a:p>
            <a:pPr marL="463550" indent="-463550"/>
            <a:r>
              <a:rPr lang="en-US" dirty="0">
                <a:solidFill>
                  <a:schemeClr val="tx1">
                    <a:lumMod val="75000"/>
                    <a:lumOff val="25000"/>
                  </a:schemeClr>
                </a:solidFill>
              </a:rPr>
              <a:t>Listening to or reading a piece of news </a:t>
            </a:r>
          </a:p>
          <a:p>
            <a:pPr marL="463550" indent="-463550"/>
            <a:r>
              <a:rPr lang="en-US" dirty="0">
                <a:solidFill>
                  <a:schemeClr val="tx1">
                    <a:lumMod val="75000"/>
                    <a:lumOff val="25000"/>
                  </a:schemeClr>
                </a:solidFill>
              </a:rPr>
              <a:t>Watching a movie </a:t>
            </a:r>
          </a:p>
          <a:p>
            <a:pPr marL="463550" indent="-463550"/>
            <a:r>
              <a:rPr lang="en-US" dirty="0">
                <a:solidFill>
                  <a:schemeClr val="tx1">
                    <a:lumMod val="75000"/>
                    <a:lumOff val="25000"/>
                  </a:schemeClr>
                </a:solidFill>
              </a:rPr>
              <a:t>Listening to a song </a:t>
            </a:r>
          </a:p>
          <a:p>
            <a:pPr marL="463550" indent="-463550"/>
            <a:r>
              <a:rPr lang="en-US" dirty="0">
                <a:solidFill>
                  <a:schemeClr val="tx1">
                    <a:lumMod val="75000"/>
                    <a:lumOff val="25000"/>
                  </a:schemeClr>
                </a:solidFill>
              </a:rPr>
              <a:t>Reading a recipe or watching a cooking show/ making the dish</a:t>
            </a:r>
          </a:p>
          <a:p>
            <a:pPr marL="463550" indent="-463550"/>
            <a:r>
              <a:rPr lang="en-US" dirty="0">
                <a:solidFill>
                  <a:schemeClr val="tx1">
                    <a:lumMod val="75000"/>
                    <a:lumOff val="25000"/>
                  </a:schemeClr>
                </a:solidFill>
              </a:rPr>
              <a:t>Reading a menu and ordering food at a restaurant</a:t>
            </a:r>
          </a:p>
          <a:p>
            <a:pPr marL="463550" indent="-463550"/>
            <a:r>
              <a:rPr lang="en-US" dirty="0">
                <a:solidFill>
                  <a:schemeClr val="tx1">
                    <a:lumMod val="75000"/>
                    <a:lumOff val="25000"/>
                  </a:schemeClr>
                </a:solidFill>
              </a:rPr>
              <a:t>______________________________________</a:t>
            </a:r>
          </a:p>
          <a:p>
            <a:endParaRPr lang="en-US" dirty="0"/>
          </a:p>
        </p:txBody>
      </p:sp>
      <p:sp>
        <p:nvSpPr>
          <p:cNvPr id="3" name="Title 2"/>
          <p:cNvSpPr>
            <a:spLocks noGrp="1"/>
          </p:cNvSpPr>
          <p:nvPr>
            <p:ph type="title"/>
          </p:nvPr>
        </p:nvSpPr>
        <p:spPr/>
        <p:txBody>
          <a:bodyPr/>
          <a:lstStyle/>
          <a:p>
            <a:r>
              <a:rPr lang="en-US" b="1" dirty="0">
                <a:solidFill>
                  <a:schemeClr val="accent3">
                    <a:lumMod val="75000"/>
                  </a:schemeClr>
                </a:solidFill>
              </a:rPr>
              <a:t>Authentic Interpretive Tasks</a:t>
            </a:r>
            <a:endParaRPr lang="en-US" dirty="0"/>
          </a:p>
        </p:txBody>
      </p:sp>
    </p:spTree>
    <p:extLst>
      <p:ext uri="{BB962C8B-B14F-4D97-AF65-F5344CB8AC3E}">
        <p14:creationId xmlns:p14="http://schemas.microsoft.com/office/powerpoint/2010/main" val="78776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a:endParaRPr lang="en-US" dirty="0" smtClean="0"/>
          </a:p>
          <a:p>
            <a:pPr algn="r" rtl="1"/>
            <a:r>
              <a:rPr lang="ar-SA" dirty="0" smtClean="0">
                <a:solidFill>
                  <a:schemeClr val="tx1">
                    <a:lumMod val="75000"/>
                    <a:lumOff val="25000"/>
                  </a:schemeClr>
                </a:solidFill>
              </a:rPr>
              <a:t>الطقس</a:t>
            </a:r>
            <a:endParaRPr lang="ar-SA" dirty="0">
              <a:solidFill>
                <a:schemeClr val="tx1">
                  <a:lumMod val="75000"/>
                  <a:lumOff val="25000"/>
                </a:schemeClr>
              </a:solidFill>
            </a:endParaRPr>
          </a:p>
          <a:p>
            <a:pPr algn="r" rtl="1"/>
            <a:r>
              <a:rPr lang="ar-SA" dirty="0" smtClean="0">
                <a:solidFill>
                  <a:schemeClr val="tx1">
                    <a:lumMod val="75000"/>
                    <a:lumOff val="25000"/>
                  </a:schemeClr>
                </a:solidFill>
              </a:rPr>
              <a:t>فتافيت </a:t>
            </a:r>
            <a:r>
              <a:rPr lang="ar-SA" dirty="0">
                <a:solidFill>
                  <a:schemeClr val="tx1">
                    <a:lumMod val="75000"/>
                    <a:lumOff val="25000"/>
                  </a:schemeClr>
                </a:solidFill>
              </a:rPr>
              <a:t>«وصفة </a:t>
            </a:r>
            <a:r>
              <a:rPr lang="ar-SA" dirty="0" smtClean="0">
                <a:solidFill>
                  <a:schemeClr val="tx1">
                    <a:lumMod val="75000"/>
                    <a:lumOff val="25000"/>
                  </a:schemeClr>
                </a:solidFill>
              </a:rPr>
              <a:t>طعام و المقادير»</a:t>
            </a:r>
            <a:endParaRPr lang="en-US" dirty="0" smtClean="0">
              <a:solidFill>
                <a:schemeClr val="tx1">
                  <a:lumMod val="75000"/>
                  <a:lumOff val="25000"/>
                </a:schemeClr>
              </a:solidFill>
            </a:endParaRPr>
          </a:p>
          <a:p>
            <a:pPr algn="r" rtl="1"/>
            <a:r>
              <a:rPr lang="ar-SA" dirty="0" smtClean="0">
                <a:solidFill>
                  <a:schemeClr val="tx1">
                    <a:lumMod val="75000"/>
                    <a:lumOff val="25000"/>
                  </a:schemeClr>
                </a:solidFill>
              </a:rPr>
              <a:t>اعلان عن تأجير/شراء/بيع </a:t>
            </a:r>
            <a:r>
              <a:rPr lang="ar-SA" dirty="0">
                <a:solidFill>
                  <a:schemeClr val="tx1">
                    <a:lumMod val="75000"/>
                    <a:lumOff val="25000"/>
                  </a:schemeClr>
                </a:solidFill>
              </a:rPr>
              <a:t>بيوت</a:t>
            </a:r>
          </a:p>
          <a:p>
            <a:pPr algn="r" rtl="1"/>
            <a:endParaRPr lang="ar-SA" b="1" dirty="0">
              <a:solidFill>
                <a:schemeClr val="tx1">
                  <a:lumMod val="75000"/>
                  <a:lumOff val="25000"/>
                </a:schemeClr>
              </a:solidFill>
            </a:endParaRPr>
          </a:p>
          <a:p>
            <a:pPr marL="0" indent="0" algn="r" rtl="1">
              <a:buNone/>
            </a:pPr>
            <a:endParaRPr lang="en-US" dirty="0"/>
          </a:p>
        </p:txBody>
      </p:sp>
      <p:sp>
        <p:nvSpPr>
          <p:cNvPr id="3" name="Title 2"/>
          <p:cNvSpPr>
            <a:spLocks noGrp="1"/>
          </p:cNvSpPr>
          <p:nvPr>
            <p:ph type="title"/>
          </p:nvPr>
        </p:nvSpPr>
        <p:spPr>
          <a:xfrm>
            <a:off x="609600" y="117567"/>
            <a:ext cx="10972800" cy="1750423"/>
          </a:xfrm>
        </p:spPr>
        <p:txBody>
          <a:bodyPr>
            <a:normAutofit fontScale="90000"/>
          </a:bodyPr>
          <a:lstStyle/>
          <a:p>
            <a:r>
              <a:rPr lang="en-US" b="1" dirty="0" smtClean="0">
                <a:solidFill>
                  <a:schemeClr val="accent3">
                    <a:lumMod val="75000"/>
                  </a:schemeClr>
                </a:solidFill>
              </a:rPr>
              <a:t/>
            </a:r>
            <a:br>
              <a:rPr lang="en-US" b="1" dirty="0" smtClean="0">
                <a:solidFill>
                  <a:schemeClr val="accent3">
                    <a:lumMod val="75000"/>
                  </a:schemeClr>
                </a:solidFill>
              </a:rPr>
            </a:br>
            <a:r>
              <a:rPr lang="en-US" b="1" dirty="0" smtClean="0">
                <a:solidFill>
                  <a:schemeClr val="accent3">
                    <a:lumMod val="75000"/>
                  </a:schemeClr>
                </a:solidFill>
              </a:rPr>
              <a:t>Authentic </a:t>
            </a:r>
            <a:r>
              <a:rPr lang="en-US" b="1" dirty="0">
                <a:solidFill>
                  <a:schemeClr val="accent3">
                    <a:lumMod val="75000"/>
                  </a:schemeClr>
                </a:solidFill>
              </a:rPr>
              <a:t>Material examples</a:t>
            </a:r>
            <a:r>
              <a:rPr lang="en-US" b="1" dirty="0" smtClean="0">
                <a:solidFill>
                  <a:schemeClr val="accent3">
                    <a:lumMod val="75000"/>
                  </a:schemeClr>
                </a:solidFill>
              </a:rPr>
              <a:t>:</a:t>
            </a:r>
            <a:br>
              <a:rPr lang="en-US" b="1" dirty="0" smtClean="0">
                <a:solidFill>
                  <a:schemeClr val="accent3">
                    <a:lumMod val="75000"/>
                  </a:schemeClr>
                </a:solidFill>
              </a:rPr>
            </a:br>
            <a:r>
              <a:rPr lang="en-US" sz="1800" dirty="0">
                <a:solidFill>
                  <a:schemeClr val="tx1">
                    <a:lumMod val="75000"/>
                    <a:lumOff val="25000"/>
                  </a:schemeClr>
                </a:solidFill>
                <a:cs typeface="Times New Roman" pitchFamily="18" charset="0"/>
              </a:rPr>
              <a:t>different purposes and diverse </a:t>
            </a:r>
            <a:r>
              <a:rPr lang="en-US" sz="1800" dirty="0" smtClean="0">
                <a:solidFill>
                  <a:schemeClr val="tx1">
                    <a:lumMod val="75000"/>
                    <a:lumOff val="25000"/>
                  </a:schemeClr>
                </a:solidFill>
                <a:cs typeface="Times New Roman" pitchFamily="18" charset="0"/>
              </a:rPr>
              <a:t>tasks</a:t>
            </a:r>
            <a:br>
              <a:rPr lang="en-US" sz="1800" dirty="0" smtClean="0">
                <a:solidFill>
                  <a:schemeClr val="tx1">
                    <a:lumMod val="75000"/>
                    <a:lumOff val="25000"/>
                  </a:schemeClr>
                </a:solidFill>
                <a:cs typeface="Times New Roman" pitchFamily="18" charset="0"/>
              </a:rPr>
            </a:br>
            <a:r>
              <a:rPr lang="ar-SA" sz="4000" b="1" dirty="0">
                <a:solidFill>
                  <a:schemeClr val="accent3">
                    <a:lumMod val="75000"/>
                  </a:schemeClr>
                </a:solidFill>
              </a:rPr>
              <a:t>(تأويلي – تبادلي – عرضي)</a:t>
            </a:r>
            <a:r>
              <a:rPr lang="ar-SA" sz="8800" b="1" dirty="0">
                <a:solidFill>
                  <a:schemeClr val="accent3">
                    <a:lumMod val="75000"/>
                  </a:schemeClr>
                </a:solidFill>
              </a:rPr>
              <a:t/>
            </a:r>
            <a:br>
              <a:rPr lang="ar-SA" sz="8800" b="1" dirty="0">
                <a:solidFill>
                  <a:schemeClr val="accent3">
                    <a:lumMod val="75000"/>
                  </a:schemeClr>
                </a:solidFill>
              </a:rPr>
            </a:br>
            <a:endParaRPr lang="en-US" dirty="0"/>
          </a:p>
        </p:txBody>
      </p:sp>
    </p:spTree>
    <p:extLst>
      <p:ext uri="{BB962C8B-B14F-4D97-AF65-F5344CB8AC3E}">
        <p14:creationId xmlns:p14="http://schemas.microsoft.com/office/powerpoint/2010/main" val="307118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SA" dirty="0"/>
              <a:t>سنقوم الآن بمشاهدة بعض الأفلام القصيرة و ننقاش ماذا نستطيع أن نستخرج منها</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880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TotalTime>
  <Words>403</Words>
  <Application>Microsoft Office PowerPoint</Application>
  <PresentationFormat>Custom</PresentationFormat>
  <Paragraphs>89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Waveform</vt:lpstr>
      <vt:lpstr>Integrating Arabic Language Studies With Other Core Subjects</vt:lpstr>
      <vt:lpstr>PowerPoint Presentation</vt:lpstr>
      <vt:lpstr>Outcomes Of This Session: </vt:lpstr>
      <vt:lpstr>نشاط للتهيئة </vt:lpstr>
      <vt:lpstr>و لكن لا ننسى .... </vt:lpstr>
      <vt:lpstr>PowerPoint Presentation</vt:lpstr>
      <vt:lpstr>Authentic Interpretive Tasks</vt:lpstr>
      <vt:lpstr> Authentic Material examples: different purposes and diverse tasks (تأويلي – تبادلي – عرضي) </vt:lpstr>
      <vt:lpstr>سنقوم الآن بمشاهدة بعض الأفلام القصيرة و ننقاش ماذا نستطيع أن نستخرج منها</vt:lpstr>
      <vt:lpstr>الربط بمادة العلوم</vt:lpstr>
      <vt:lpstr>PowerPoint Presentation</vt:lpstr>
      <vt:lpstr>الربط بمادة الصحة</vt:lpstr>
      <vt:lpstr> ما هي المهمات التي أستطيع أن أقوم بها بعد عرض هذا الفيلم أمام الطلاب</vt:lpstr>
      <vt:lpstr>الربط بمادة الجغرافيا</vt:lpstr>
      <vt:lpstr>ناقشوا بين بعضكم المهمات التي ممكن أن نستخرجها من هذين الفيلمين و ايضا أريدكم أن تناقشوا ما هي النقاط السلبية فيهما</vt:lpstr>
      <vt:lpstr>PowerPoint Presentation</vt:lpstr>
      <vt:lpstr>الطقس في الكويت:</vt:lpstr>
      <vt:lpstr>إعلان بيت:</vt:lpstr>
      <vt:lpstr>الربط بمادة الإجتماعيات</vt:lpstr>
      <vt:lpstr>إعلان توظيف: </vt:lpstr>
      <vt:lpstr>PowerPoint Presentation</vt:lpstr>
      <vt:lpstr>PowerPoint Presentation</vt:lpstr>
      <vt:lpstr>Sample Interpersonal Activities</vt:lpstr>
      <vt:lpstr>التقييم قم بمشاركة ما تعلمته اليوم مع شخص بجانبك</vt:lpstr>
      <vt:lpstr>RESOURCES:</vt:lpstr>
      <vt:lpstr>EDI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Arabic Language Studies With Other Core Subjects</dc:title>
  <dc:creator>Razan Kaddoura</dc:creator>
  <cp:lastModifiedBy>nahili</cp:lastModifiedBy>
  <cp:revision>17</cp:revision>
  <dcterms:created xsi:type="dcterms:W3CDTF">2017-01-10T04:54:07Z</dcterms:created>
  <dcterms:modified xsi:type="dcterms:W3CDTF">2017-01-11T01:26:41Z</dcterms:modified>
</cp:coreProperties>
</file>