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-136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543005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355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0517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3323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1163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Vidio </a:t>
            </a:r>
          </a:p>
        </p:txBody>
      </p:sp>
    </p:spTree>
    <p:extLst>
      <p:ext uri="{BB962C8B-B14F-4D97-AF65-F5344CB8AC3E}">
        <p14:creationId xmlns:p14="http://schemas.microsoft.com/office/powerpoint/2010/main" val="2209878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07254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3274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4829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9985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1694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74320" marR="0" lvl="0" indent="-134620" algn="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أما بانسبة لي شخصياَ فإنني أجد هذه الطريقة مجديةً في كثير من األحيان خاصةً عند تقديم نص </a:t>
            </a:r>
          </a:p>
          <a:p>
            <a:pPr marL="274320" marR="0" lvl="0" indent="-134620" algn="r" rtl="0">
              <a:spcBef>
                <a:spcPts val="5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أو مفردات جديدة للمبتدئين. </a:t>
            </a:r>
          </a:p>
          <a:p>
            <a:pPr marL="274320" marR="0" lvl="0" indent="-134620" algn="r" rtl="0">
              <a:spcBef>
                <a:spcPts val="5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وتحفل ثقافتنا الشعبية بكثير من األهازيج واأللعاب الشعبية التي تعتمد هذه الطريقة وتساهم في إثراء عملية </a:t>
            </a:r>
          </a:p>
          <a:p>
            <a:pPr marL="274320" marR="0" lvl="0" indent="-134620" algn="r" rtl="0">
              <a:spcBef>
                <a:spcPts val="5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التعلم مثال ذلك أهزوجة حشيشة قلبي، وألعاب مثل قيام جلوس، شمس قمر، طار الحمام حط الحمام، إفتحي يا </a:t>
            </a:r>
          </a:p>
          <a:p>
            <a:pPr marL="274320" marR="0" lvl="0" indent="-134620" algn="r" rtl="0">
              <a:spcBef>
                <a:spcPts val="54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وردة أغلقي يا وردة إلخ</a:t>
            </a:r>
          </a:p>
        </p:txBody>
      </p:sp>
    </p:spTree>
    <p:extLst>
      <p:ext uri="{BB962C8B-B14F-4D97-AF65-F5344CB8AC3E}">
        <p14:creationId xmlns:p14="http://schemas.microsoft.com/office/powerpoint/2010/main" val="422423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1784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4650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8612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32650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544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6529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1168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1209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lt2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>
                <a:solidFill>
                  <a:srgbClr val="7B9899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4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2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4361687" y="102637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</a:pPr>
            <a:endParaRPr sz="1600" b="0" i="0" u="none" strike="noStrike" cap="none" baseline="0">
              <a:solidFill>
                <a:srgbClr val="7B989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36829" algn="l" rtl="0">
              <a:spcBef>
                <a:spcPts val="540"/>
              </a:spcBef>
              <a:buClr>
                <a:schemeClr val="accent1"/>
              </a:buClr>
              <a:buFont typeface="Georgia"/>
              <a:buChar char="●"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indent="-53340" algn="l" rtl="0">
              <a:spcBef>
                <a:spcPts val="440"/>
              </a:spcBef>
              <a:buClr>
                <a:schemeClr val="accent2"/>
              </a:buClr>
              <a:buFont typeface="Georgia"/>
              <a:buChar char="○"/>
              <a:defRPr sz="2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indent="-22860" algn="l" rtl="0">
              <a:spcBef>
                <a:spcPts val="400"/>
              </a:spcBef>
              <a:buClr>
                <a:schemeClr val="accent3"/>
              </a:buClr>
              <a:buFont typeface="Georgia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indent="-17780" algn="l" rtl="0">
              <a:spcBef>
                <a:spcPts val="400"/>
              </a:spcBef>
              <a:buClr>
                <a:schemeClr val="accent4"/>
              </a:buClr>
              <a:buFont typeface="Georgia"/>
              <a:buChar char="•"/>
              <a:defRPr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indent="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indent="17779" algn="l" rtl="0">
              <a:spcBef>
                <a:spcPts val="360"/>
              </a:spcBef>
              <a:buClr>
                <a:schemeClr val="accent6"/>
              </a:buClr>
              <a:buFont typeface="Georgia"/>
              <a:buChar char="●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indent="-2539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 sz="1600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indent="17779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indent="-2793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 sz="1400" cap="small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bg>
      <p:bgPr>
        <a:solidFill>
          <a:schemeClr val="lt2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 rot="5400000">
            <a:off x="2269235" y="-443483"/>
            <a:ext cx="4599430" cy="8534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36829" algn="l" rtl="0">
              <a:spcBef>
                <a:spcPts val="540"/>
              </a:spcBef>
              <a:buClr>
                <a:schemeClr val="accent1"/>
              </a:buClr>
              <a:buFont typeface="Georgia"/>
              <a:buChar char="●"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indent="-53340" algn="l" rtl="0">
              <a:spcBef>
                <a:spcPts val="440"/>
              </a:spcBef>
              <a:buClr>
                <a:schemeClr val="accent2"/>
              </a:buClr>
              <a:buFont typeface="Georgia"/>
              <a:buChar char="○"/>
              <a:defRPr sz="2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indent="-22860" algn="l" rtl="0">
              <a:spcBef>
                <a:spcPts val="400"/>
              </a:spcBef>
              <a:buClr>
                <a:schemeClr val="accent3"/>
              </a:buClr>
              <a:buFont typeface="Georgia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indent="-17780" algn="l" rtl="0">
              <a:spcBef>
                <a:spcPts val="400"/>
              </a:spcBef>
              <a:buClr>
                <a:schemeClr val="accent4"/>
              </a:buClr>
              <a:buFont typeface="Georgia"/>
              <a:buChar char="•"/>
              <a:defRPr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indent="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indent="17779" algn="l" rtl="0">
              <a:spcBef>
                <a:spcPts val="360"/>
              </a:spcBef>
              <a:buClr>
                <a:schemeClr val="accent6"/>
              </a:buClr>
              <a:buFont typeface="Georgia"/>
              <a:buChar char="●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indent="-2539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 sz="1600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indent="17779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indent="-2793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 sz="1400" cap="small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4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2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</a:pPr>
            <a:endParaRPr sz="1600" b="0" i="0" u="none" strike="noStrike" cap="none" baseline="0">
              <a:solidFill>
                <a:srgbClr val="7B989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bg>
      <p:bgPr>
        <a:solidFill>
          <a:schemeClr val="l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7010400" y="0"/>
            <a:ext cx="213359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146304" y="6391655"/>
            <a:ext cx="8833102" cy="3095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152400" y="155446"/>
            <a:ext cx="8833102" cy="6547104"/>
          </a:xfrm>
          <a:prstGeom prst="rect">
            <a:avLst/>
          </a:prstGeom>
          <a:noFill/>
          <a:ln w="9525" cap="flat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49" name="Shape 149"/>
          <p:cNvCxnSpPr/>
          <p:nvPr/>
        </p:nvCxnSpPr>
        <p:spPr>
          <a:xfrm rot="5400000">
            <a:off x="4021834" y="3278124"/>
            <a:ext cx="6245352" cy="0"/>
          </a:xfrm>
          <a:prstGeom prst="straightConnector1">
            <a:avLst/>
          </a:prstGeom>
          <a:noFill/>
          <a:ln w="9525" cap="flat" cmpd="sng">
            <a:solidFill>
              <a:srgbClr val="7B989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50" name="Shape 150"/>
          <p:cNvSpPr/>
          <p:nvPr/>
        </p:nvSpPr>
        <p:spPr>
          <a:xfrm>
            <a:off x="6839710" y="2925763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6934200" y="302025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sng">
            <a:solidFill>
              <a:srgbClr val="7B98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915910" y="300990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</a:pPr>
            <a:endParaRPr sz="1600" b="0" i="0" u="none" strike="noStrike" cap="none" baseline="0">
              <a:solidFill>
                <a:srgbClr val="7B989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 rot="5400000">
            <a:off x="670715" y="-61117"/>
            <a:ext cx="5821364" cy="655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36829" algn="l" rtl="0">
              <a:spcBef>
                <a:spcPts val="540"/>
              </a:spcBef>
              <a:buClr>
                <a:schemeClr val="accent1"/>
              </a:buClr>
              <a:buFont typeface="Georgia"/>
              <a:buChar char="●"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indent="-53340" algn="l" rtl="0">
              <a:spcBef>
                <a:spcPts val="440"/>
              </a:spcBef>
              <a:buClr>
                <a:schemeClr val="accent2"/>
              </a:buClr>
              <a:buFont typeface="Georgia"/>
              <a:buChar char="○"/>
              <a:defRPr sz="2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indent="-22860" algn="l" rtl="0">
              <a:spcBef>
                <a:spcPts val="400"/>
              </a:spcBef>
              <a:buClr>
                <a:schemeClr val="accent3"/>
              </a:buClr>
              <a:buFont typeface="Georgia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indent="-17780" algn="l" rtl="0">
              <a:spcBef>
                <a:spcPts val="400"/>
              </a:spcBef>
              <a:buClr>
                <a:schemeClr val="accent4"/>
              </a:buClr>
              <a:buFont typeface="Georgia"/>
              <a:buChar char="•"/>
              <a:defRPr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indent="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indent="17779" algn="l" rtl="0">
              <a:spcBef>
                <a:spcPts val="360"/>
              </a:spcBef>
              <a:buClr>
                <a:schemeClr val="accent6"/>
              </a:buClr>
              <a:buFont typeface="Georgia"/>
              <a:buChar char="●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indent="-2539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 sz="1600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indent="17779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indent="-2793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 sz="1400" cap="small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4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2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 rot="5400000">
            <a:off x="5189536" y="2506663"/>
            <a:ext cx="5851525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lt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8991600" y="3046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9" name="Shape 29"/>
          <p:cNvSpPr/>
          <p:nvPr/>
        </p:nvSpPr>
        <p:spPr>
          <a:xfrm>
            <a:off x="0" y="0"/>
            <a:ext cx="9144000" cy="2514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0" name="Shape 30"/>
          <p:cNvSpPr/>
          <p:nvPr/>
        </p:nvSpPr>
        <p:spPr>
          <a:xfrm>
            <a:off x="146304" y="6391655"/>
            <a:ext cx="8833102" cy="3095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1371600" y="28194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Georgia"/>
              <a:buNone/>
              <a:defRPr sz="1600" b="1" i="0" u="none" strike="noStrike" cap="small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  <a:lvl2pPr marL="457200" marR="0" indent="0" algn="ctr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Georgia"/>
              <a:buNone/>
              <a:defRPr sz="22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2pPr>
            <a:lvl3pPr marL="9144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 sz="20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3pPr>
            <a:lvl4pPr marL="1371600" marR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Georgia"/>
              <a:buNone/>
              <a:defRPr sz="20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4pPr>
            <a:lvl5pPr marL="1828800" marR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5pPr>
            <a:lvl6pPr marL="2286000" marR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6pPr>
            <a:lvl7pPr marL="2743200" marR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85740"/>
              </a:buClr>
              <a:buFont typeface="Georgia"/>
              <a:buNone/>
              <a:defRPr sz="16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7pPr>
            <a:lvl8pPr marL="3200400" marR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B6C62"/>
              </a:buClr>
              <a:buFont typeface="Georgia"/>
              <a:buNone/>
              <a:defRPr sz="16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8pPr>
            <a:lvl9pPr marL="3657600" marR="0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49E02"/>
              </a:buClr>
              <a:buFont typeface="Georgia"/>
              <a:buNone/>
              <a:defRPr sz="1400" b="0" i="0" u="none" strike="noStrike" cap="small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4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2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9pPr>
          </a:lstStyle>
          <a:p>
            <a:endParaRPr/>
          </a:p>
        </p:txBody>
      </p:sp>
      <p:cxnSp>
        <p:nvCxnSpPr>
          <p:cNvPr id="34" name="Shape 34"/>
          <p:cNvCxnSpPr/>
          <p:nvPr/>
        </p:nvCxnSpPr>
        <p:spPr>
          <a:xfrm>
            <a:off x="155446" y="2420110"/>
            <a:ext cx="8833102" cy="0"/>
          </a:xfrm>
          <a:prstGeom prst="straightConnector1">
            <a:avLst/>
          </a:prstGeom>
          <a:noFill/>
          <a:ln w="11425" cap="flat" cmpd="sng">
            <a:solidFill>
              <a:srgbClr val="7B989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5" name="Shape 35"/>
          <p:cNvSpPr/>
          <p:nvPr/>
        </p:nvSpPr>
        <p:spPr>
          <a:xfrm>
            <a:off x="152400" y="152400"/>
            <a:ext cx="8833102" cy="6547104"/>
          </a:xfrm>
          <a:prstGeom prst="rect">
            <a:avLst/>
          </a:prstGeom>
          <a:noFill/>
          <a:ln w="9525" cap="flat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4267200" y="211531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4361687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sng">
            <a:solidFill>
              <a:srgbClr val="7B98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</a:pPr>
            <a:endParaRPr sz="1600" b="0" i="0" u="none" strike="noStrike" cap="none" baseline="0">
              <a:solidFill>
                <a:srgbClr val="7B989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Georgia"/>
              <a:buNone/>
              <a:defRPr sz="4200" b="0" i="0" u="none" strike="noStrike" cap="none" baseline="0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0" y="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8991600" y="1905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152400" y="2286000"/>
            <a:ext cx="8833102" cy="3047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6" name="Shape 46"/>
          <p:cNvSpPr/>
          <p:nvPr/>
        </p:nvSpPr>
        <p:spPr>
          <a:xfrm>
            <a:off x="155446" y="142352"/>
            <a:ext cx="8833102" cy="2139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368425" y="2743200"/>
            <a:ext cx="6480174" cy="1673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ctr" rtl="0">
              <a:spcBef>
                <a:spcPts val="0"/>
              </a:spcBef>
              <a:buClr>
                <a:schemeClr val="dk2"/>
              </a:buClr>
              <a:buFont typeface="Georgia"/>
              <a:buNone/>
              <a:defRPr sz="1600" b="1" cap="small" baseline="0">
                <a:solidFill>
                  <a:schemeClr val="dk2"/>
                </a:solidFill>
              </a:defRPr>
            </a:lvl1pPr>
            <a:lvl2pPr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 sz="1800">
                <a:solidFill>
                  <a:srgbClr val="888888"/>
                </a:solidFill>
              </a:defRPr>
            </a:lvl2pPr>
            <a:lvl3pPr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 sz="1600">
                <a:solidFill>
                  <a:srgbClr val="888888"/>
                </a:solidFill>
              </a:defRPr>
            </a:lvl3pPr>
            <a:lvl4pPr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 sz="1400">
                <a:solidFill>
                  <a:srgbClr val="888888"/>
                </a:solidFill>
              </a:defRPr>
            </a:lvl4pPr>
            <a:lvl5pPr rtl="0">
              <a:spcBef>
                <a:spcPts val="0"/>
              </a:spcBef>
              <a:buClr>
                <a:srgbClr val="888888"/>
              </a:buClr>
              <a:buFont typeface="Georgia"/>
              <a:buNone/>
              <a:defRPr sz="1400">
                <a:solidFill>
                  <a:srgbClr val="888888"/>
                </a:solidFill>
              </a:defRPr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/>
          <p:nvPr/>
        </p:nvSpPr>
        <p:spPr>
          <a:xfrm>
            <a:off x="146304" y="6391655"/>
            <a:ext cx="8833102" cy="3095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49" name="Shape 49"/>
          <p:cNvSpPr/>
          <p:nvPr/>
        </p:nvSpPr>
        <p:spPr>
          <a:xfrm>
            <a:off x="152400" y="152400"/>
            <a:ext cx="8833102" cy="6547104"/>
          </a:xfrm>
          <a:prstGeom prst="rect">
            <a:avLst/>
          </a:prstGeom>
          <a:noFill/>
          <a:ln w="9525" cap="flat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2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4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9pPr>
          </a:lstStyle>
          <a:p>
            <a:endParaRPr/>
          </a:p>
        </p:txBody>
      </p:sp>
      <p:cxnSp>
        <p:nvCxnSpPr>
          <p:cNvPr id="52" name="Shape 52"/>
          <p:cNvCxnSpPr/>
          <p:nvPr/>
        </p:nvCxnSpPr>
        <p:spPr>
          <a:xfrm>
            <a:off x="152400" y="2438400"/>
            <a:ext cx="8833102" cy="0"/>
          </a:xfrm>
          <a:prstGeom prst="straightConnector1">
            <a:avLst/>
          </a:prstGeom>
          <a:noFill/>
          <a:ln w="11425" cap="flat" cmpd="sng">
            <a:solidFill>
              <a:srgbClr val="7B989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3" name="Shape 53"/>
          <p:cNvSpPr/>
          <p:nvPr/>
        </p:nvSpPr>
        <p:spPr>
          <a:xfrm>
            <a:off x="4267200" y="211531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4361687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sng">
            <a:solidFill>
              <a:srgbClr val="7B98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4343400" y="219945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</a:pPr>
            <a:endParaRPr sz="1600" b="0" i="0" u="none" strike="noStrike" cap="none" baseline="0">
              <a:solidFill>
                <a:srgbClr val="7B989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722312" y="533400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FFFFFF"/>
              </a:buClr>
              <a:buFont typeface="Georgia"/>
              <a:buNone/>
              <a:defRPr sz="4200" b="0" cap="none" baseline="0">
                <a:solidFill>
                  <a:srgbClr val="FFFFFF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bg>
      <p:bgPr>
        <a:solidFill>
          <a:schemeClr val="lt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5791200" y="6409944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4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2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</a:pPr>
            <a:endParaRPr sz="1600" b="0" i="0" u="none" strike="noStrike" cap="none" baseline="0">
              <a:solidFill>
                <a:srgbClr val="7B989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cxnSp>
        <p:nvCxnSpPr>
          <p:cNvPr id="62" name="Shape 62"/>
          <p:cNvCxnSpPr/>
          <p:nvPr/>
        </p:nvCxnSpPr>
        <p:spPr>
          <a:xfrm rot="10800000" flipH="1">
            <a:off x="4563080" y="1575651"/>
            <a:ext cx="8919" cy="481955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01752" y="1371600"/>
            <a:ext cx="4038598" cy="4681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5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800600" y="1371600"/>
            <a:ext cx="4038598" cy="4681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5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bg>
      <p:bgPr>
        <a:solidFill>
          <a:schemeClr val="l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hape 66"/>
          <p:cNvCxnSpPr/>
          <p:nvPr/>
        </p:nvCxnSpPr>
        <p:spPr>
          <a:xfrm>
            <a:off x="4572000" y="2200274"/>
            <a:ext cx="0" cy="418795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67" name="Shape 67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152400" y="1371600"/>
            <a:ext cx="8833102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145921" y="6391655"/>
            <a:ext cx="8833102" cy="3108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4040187" cy="7329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rgbClr val="FFFFFF"/>
              </a:buClr>
              <a:buFont typeface="Georgia"/>
              <a:buNone/>
              <a:defRPr sz="2200" b="1">
                <a:solidFill>
                  <a:srgbClr val="FFFFFF"/>
                </a:solidFill>
              </a:defRPr>
            </a:lvl1pPr>
            <a:lvl2pPr rtl="0">
              <a:spcBef>
                <a:spcPts val="0"/>
              </a:spcBef>
              <a:buFont typeface="Georgia"/>
              <a:buNone/>
              <a:defRPr sz="2000" b="1"/>
            </a:lvl2pPr>
            <a:lvl3pPr rtl="0">
              <a:spcBef>
                <a:spcPts val="0"/>
              </a:spcBef>
              <a:buFont typeface="Georgia"/>
              <a:buNone/>
              <a:defRPr sz="1800" b="1"/>
            </a:lvl3pPr>
            <a:lvl4pPr rtl="0">
              <a:spcBef>
                <a:spcPts val="0"/>
              </a:spcBef>
              <a:buFont typeface="Georgia"/>
              <a:buNone/>
              <a:defRPr sz="1600" b="1"/>
            </a:lvl4pPr>
            <a:lvl5pPr rtl="0">
              <a:spcBef>
                <a:spcPts val="0"/>
              </a:spcBef>
              <a:buFont typeface="Georgia"/>
              <a:buNone/>
              <a:defRPr sz="1600" b="1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791330" y="1524000"/>
            <a:ext cx="4041773" cy="731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Font typeface="Georgia"/>
              <a:buNone/>
              <a:defRPr sz="2200" b="1"/>
            </a:lvl1pPr>
            <a:lvl2pPr rtl="0">
              <a:spcBef>
                <a:spcPts val="0"/>
              </a:spcBef>
              <a:buFont typeface="Georgia"/>
              <a:buNone/>
              <a:defRPr sz="2000" b="1"/>
            </a:lvl2pPr>
            <a:lvl3pPr rtl="0">
              <a:spcBef>
                <a:spcPts val="0"/>
              </a:spcBef>
              <a:buFont typeface="Georgia"/>
              <a:buNone/>
              <a:defRPr sz="1800" b="1"/>
            </a:lvl3pPr>
            <a:lvl4pPr rtl="0">
              <a:spcBef>
                <a:spcPts val="0"/>
              </a:spcBef>
              <a:buFont typeface="Georgia"/>
              <a:buNone/>
              <a:defRPr sz="1600" b="1"/>
            </a:lvl4pPr>
            <a:lvl5pPr rtl="0">
              <a:spcBef>
                <a:spcPts val="0"/>
              </a:spcBef>
              <a:buFont typeface="Georgia"/>
              <a:buNone/>
              <a:defRPr sz="1600" b="1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4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04800" y="6409944"/>
            <a:ext cx="35813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2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9pPr>
          </a:lstStyle>
          <a:p>
            <a:endParaRPr/>
          </a:p>
        </p:txBody>
      </p:sp>
      <p:cxnSp>
        <p:nvCxnSpPr>
          <p:cNvPr id="77" name="Shape 77"/>
          <p:cNvCxnSpPr/>
          <p:nvPr/>
        </p:nvCxnSpPr>
        <p:spPr>
          <a:xfrm>
            <a:off x="152400" y="1280158"/>
            <a:ext cx="8833102" cy="0"/>
          </a:xfrm>
          <a:prstGeom prst="straightConnector1">
            <a:avLst/>
          </a:prstGeom>
          <a:noFill/>
          <a:ln w="11425" cap="flat" cmpd="sng">
            <a:solidFill>
              <a:srgbClr val="7B989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78" name="Shape 78"/>
          <p:cNvSpPr/>
          <p:nvPr/>
        </p:nvSpPr>
        <p:spPr>
          <a:xfrm>
            <a:off x="152400" y="155446"/>
            <a:ext cx="8833102" cy="6547104"/>
          </a:xfrm>
          <a:prstGeom prst="rect">
            <a:avLst/>
          </a:prstGeom>
          <a:noFill/>
          <a:ln w="9525" cap="flat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body" idx="3"/>
          </p:nvPr>
        </p:nvSpPr>
        <p:spPr>
          <a:xfrm>
            <a:off x="301752" y="2471383"/>
            <a:ext cx="4041648" cy="38184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36829" algn="l" rtl="0">
              <a:spcBef>
                <a:spcPts val="540"/>
              </a:spcBef>
              <a:buClr>
                <a:schemeClr val="accent1"/>
              </a:buClr>
              <a:buFont typeface="Georgia"/>
              <a:buChar char="●"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indent="-53340" algn="l" rtl="0">
              <a:spcBef>
                <a:spcPts val="440"/>
              </a:spcBef>
              <a:buClr>
                <a:schemeClr val="accent2"/>
              </a:buClr>
              <a:buFont typeface="Georgia"/>
              <a:buChar char="○"/>
              <a:defRPr sz="2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indent="-22860" algn="l" rtl="0">
              <a:spcBef>
                <a:spcPts val="400"/>
              </a:spcBef>
              <a:buClr>
                <a:schemeClr val="accent3"/>
              </a:buClr>
              <a:buFont typeface="Georgia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indent="-17780" algn="l" rtl="0">
              <a:spcBef>
                <a:spcPts val="400"/>
              </a:spcBef>
              <a:buClr>
                <a:schemeClr val="accent4"/>
              </a:buClr>
              <a:buFont typeface="Georgia"/>
              <a:buChar char="•"/>
              <a:defRPr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indent="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indent="17779" algn="l" rtl="0">
              <a:spcBef>
                <a:spcPts val="360"/>
              </a:spcBef>
              <a:buClr>
                <a:schemeClr val="accent6"/>
              </a:buClr>
              <a:buFont typeface="Georgia"/>
              <a:buChar char="●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indent="-2539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 sz="1600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indent="17779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indent="-2793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 sz="1400" cap="small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4"/>
          </p:nvPr>
        </p:nvSpPr>
        <p:spPr>
          <a:xfrm>
            <a:off x="4800600" y="2471383"/>
            <a:ext cx="4038598" cy="38221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36829" algn="l" rtl="0">
              <a:spcBef>
                <a:spcPts val="540"/>
              </a:spcBef>
              <a:buClr>
                <a:schemeClr val="accent1"/>
              </a:buClr>
              <a:buFont typeface="Georgia"/>
              <a:buChar char="●"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indent="-53340" algn="l" rtl="0">
              <a:spcBef>
                <a:spcPts val="440"/>
              </a:spcBef>
              <a:buClr>
                <a:schemeClr val="accent2"/>
              </a:buClr>
              <a:buFont typeface="Georgia"/>
              <a:buChar char="○"/>
              <a:defRPr sz="2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indent="-22860" algn="l" rtl="0">
              <a:spcBef>
                <a:spcPts val="400"/>
              </a:spcBef>
              <a:buClr>
                <a:schemeClr val="accent3"/>
              </a:buClr>
              <a:buFont typeface="Georgia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indent="-17780" algn="l" rtl="0">
              <a:spcBef>
                <a:spcPts val="400"/>
              </a:spcBef>
              <a:buClr>
                <a:schemeClr val="accent4"/>
              </a:buClr>
              <a:buFont typeface="Georgia"/>
              <a:buChar char="•"/>
              <a:defRPr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indent="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indent="17779" algn="l" rtl="0">
              <a:spcBef>
                <a:spcPts val="360"/>
              </a:spcBef>
              <a:buClr>
                <a:schemeClr val="accent6"/>
              </a:buClr>
              <a:buFont typeface="Georgia"/>
              <a:buChar char="●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indent="-2539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 sz="1600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indent="17779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indent="-2793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 sz="1400" cap="small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1" name="Shape 81"/>
          <p:cNvSpPr/>
          <p:nvPr/>
        </p:nvSpPr>
        <p:spPr>
          <a:xfrm>
            <a:off x="4267200" y="956036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4361687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sng">
            <a:solidFill>
              <a:srgbClr val="7B98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4343400" y="1042416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</a:pPr>
            <a:endParaRPr sz="1600" b="0" i="0" u="none" strike="noStrike" cap="none" baseline="0">
              <a:solidFill>
                <a:srgbClr val="7B989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7B9899"/>
              </a:buClr>
              <a:buFont typeface="Georgia"/>
              <a:buNone/>
              <a:defRPr sz="33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4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2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4343400" y="1036020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</a:pPr>
            <a:endParaRPr sz="1600" b="0" i="0" u="none" strike="noStrike" cap="none" baseline="0">
              <a:solidFill>
                <a:srgbClr val="7B989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146304" y="6391655"/>
            <a:ext cx="8833102" cy="3095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152400" y="158494"/>
            <a:ext cx="8833102" cy="6547104"/>
          </a:xfrm>
          <a:prstGeom prst="rect">
            <a:avLst/>
          </a:prstGeom>
          <a:noFill/>
          <a:ln w="9525" cap="flat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4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2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4267200" y="6324600"/>
            <a:ext cx="609599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</a:pPr>
            <a:endParaRPr sz="1600" b="0" i="0" u="none" strike="noStrike" cap="none" baseline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152400" y="152400"/>
            <a:ext cx="8833102" cy="3047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152400" y="609600"/>
            <a:ext cx="2743199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81000" y="914400"/>
            <a:ext cx="2362200" cy="990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FFFFFF"/>
              </a:buClr>
              <a:buFont typeface="Georgia"/>
              <a:buNone/>
              <a:defRPr sz="2200" b="1">
                <a:solidFill>
                  <a:srgbClr val="FFFFFF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Georgia"/>
              <a:buNone/>
              <a:defRPr sz="1600">
                <a:solidFill>
                  <a:srgbClr val="FFFFFF"/>
                </a:solidFill>
              </a:defRPr>
            </a:lvl1pPr>
            <a:lvl2pPr rtl="0">
              <a:spcBef>
                <a:spcPts val="0"/>
              </a:spcBef>
              <a:buFont typeface="Georgia"/>
              <a:buNone/>
              <a:defRPr sz="1200"/>
            </a:lvl2pPr>
            <a:lvl3pPr rtl="0">
              <a:spcBef>
                <a:spcPts val="0"/>
              </a:spcBef>
              <a:buFont typeface="Georgia"/>
              <a:buNone/>
              <a:defRPr sz="1000"/>
            </a:lvl3pPr>
            <a:lvl4pPr rtl="0">
              <a:spcBef>
                <a:spcPts val="0"/>
              </a:spcBef>
              <a:buFont typeface="Georgia"/>
              <a:buNone/>
              <a:defRPr sz="900"/>
            </a:lvl4pPr>
            <a:lvl5pPr rtl="0">
              <a:spcBef>
                <a:spcPts val="0"/>
              </a:spcBef>
              <a:buFont typeface="Georgia"/>
              <a:buNone/>
              <a:defRPr sz="900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152400" y="152400"/>
            <a:ext cx="8833102" cy="6547104"/>
          </a:xfrm>
          <a:prstGeom prst="rect">
            <a:avLst/>
          </a:prstGeom>
          <a:noFill/>
          <a:ln w="9525" cap="flat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10" name="Shape 110"/>
          <p:cNvCxnSpPr/>
          <p:nvPr/>
        </p:nvCxnSpPr>
        <p:spPr>
          <a:xfrm>
            <a:off x="152400" y="533400"/>
            <a:ext cx="8833102" cy="0"/>
          </a:xfrm>
          <a:prstGeom prst="straightConnector1">
            <a:avLst/>
          </a:prstGeom>
          <a:noFill/>
          <a:ln w="11425" cap="flat" cmpd="sng">
            <a:solidFill>
              <a:srgbClr val="7B989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3124200" y="685800"/>
            <a:ext cx="5638800" cy="54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indent="36829" algn="l" rtl="0">
              <a:spcBef>
                <a:spcPts val="540"/>
              </a:spcBef>
              <a:buClr>
                <a:schemeClr val="accent1"/>
              </a:buClr>
              <a:buFont typeface="Georgia"/>
              <a:buChar char="●"/>
              <a:defRPr sz="27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548640" indent="-53340" algn="l" rtl="0">
              <a:spcBef>
                <a:spcPts val="440"/>
              </a:spcBef>
              <a:buClr>
                <a:schemeClr val="accent2"/>
              </a:buClr>
              <a:buFont typeface="Georgia"/>
              <a:buChar char="○"/>
              <a:defRPr sz="22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822960" indent="-22860" algn="l" rtl="0">
              <a:spcBef>
                <a:spcPts val="400"/>
              </a:spcBef>
              <a:buClr>
                <a:schemeClr val="accent3"/>
              </a:buClr>
              <a:buFont typeface="Georgia"/>
              <a:buChar char="•"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097280" indent="-17780" algn="l" rtl="0">
              <a:spcBef>
                <a:spcPts val="400"/>
              </a:spcBef>
              <a:buClr>
                <a:schemeClr val="accent4"/>
              </a:buClr>
              <a:buFont typeface="Georgia"/>
              <a:buChar char="•"/>
              <a:defRPr sz="2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371600" indent="0" algn="l" rtl="0">
              <a:spcBef>
                <a:spcPts val="360"/>
              </a:spcBef>
              <a:buClr>
                <a:schemeClr val="accent5"/>
              </a:buClr>
              <a:buFont typeface="Georgia"/>
              <a:buChar char="•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1645920" indent="17779" algn="l" rtl="0">
              <a:spcBef>
                <a:spcPts val="360"/>
              </a:spcBef>
              <a:buClr>
                <a:schemeClr val="accent6"/>
              </a:buClr>
              <a:buFont typeface="Georgia"/>
              <a:buChar char="●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1920240" indent="-2539" algn="l" rtl="0">
              <a:spcBef>
                <a:spcPts val="320"/>
              </a:spcBef>
              <a:buClr>
                <a:srgbClr val="B85740"/>
              </a:buClr>
              <a:buFont typeface="Georgia"/>
              <a:buChar char="•"/>
              <a:defRPr sz="1600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2103120" indent="17779" algn="l" rtl="0">
              <a:spcBef>
                <a:spcPts val="320"/>
              </a:spcBef>
              <a:buClr>
                <a:srgbClr val="7B6C62"/>
              </a:buClr>
              <a:buFont typeface="Georgia"/>
              <a:buChar char="•"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2377440" indent="-27939" algn="l" rtl="0">
              <a:spcBef>
                <a:spcPts val="280"/>
              </a:spcBef>
              <a:buClr>
                <a:srgbClr val="B49E02"/>
              </a:buClr>
              <a:buFont typeface="Georgia"/>
              <a:buChar char="•"/>
              <a:defRPr sz="1400" cap="small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1295400" y="22860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1389887" y="323087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sng">
            <a:solidFill>
              <a:srgbClr val="7B98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1371600" y="3127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</a:pPr>
            <a:endParaRPr sz="1600" b="0" i="0" u="none" strike="noStrike" cap="none" baseline="0">
              <a:solidFill>
                <a:srgbClr val="7B989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149352" y="6388385"/>
            <a:ext cx="8833102" cy="3095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4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ftr" idx="11"/>
          </p:nvPr>
        </p:nvSpPr>
        <p:spPr>
          <a:xfrm>
            <a:off x="301752" y="6410848"/>
            <a:ext cx="3383280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2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Shape 119"/>
          <p:cNvCxnSpPr/>
          <p:nvPr/>
        </p:nvCxnSpPr>
        <p:spPr>
          <a:xfrm>
            <a:off x="152400" y="533400"/>
            <a:ext cx="8833102" cy="0"/>
          </a:xfrm>
          <a:prstGeom prst="straightConnector1">
            <a:avLst/>
          </a:prstGeom>
          <a:noFill/>
          <a:ln w="11425" cap="flat" cmpd="sng">
            <a:solidFill>
              <a:srgbClr val="7B989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0" name="Shape 120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0" y="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152400" y="152400"/>
            <a:ext cx="8833102" cy="30175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152400" y="609600"/>
            <a:ext cx="2743199" cy="586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152400" y="155446"/>
            <a:ext cx="8833102" cy="6547104"/>
          </a:xfrm>
          <a:prstGeom prst="rect">
            <a:avLst/>
          </a:prstGeom>
          <a:noFill/>
          <a:ln w="9525" cap="flat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295400" y="228600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1389887" y="323087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sng">
            <a:solidFill>
              <a:srgbClr val="7B98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1371600" y="312737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</a:pPr>
            <a:endParaRPr sz="1600" b="0" i="0" u="none" strike="noStrike" cap="none" baseline="0">
              <a:solidFill>
                <a:srgbClr val="7B989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000375" y="5029200"/>
            <a:ext cx="58674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buClr>
                <a:schemeClr val="dk2"/>
              </a:buClr>
              <a:buFont typeface="Georgia"/>
              <a:buNone/>
              <a:defRPr sz="2400" b="1">
                <a:solidFill>
                  <a:schemeClr val="dk2"/>
                </a:solidFill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pic" idx="2"/>
          </p:nvPr>
        </p:nvSpPr>
        <p:spPr>
          <a:xfrm>
            <a:off x="3000375" y="609600"/>
            <a:ext cx="5867400" cy="4267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32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81000" y="990600"/>
            <a:ext cx="2438399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Font typeface="Georgia"/>
              <a:buNone/>
              <a:defRPr sz="1600">
                <a:solidFill>
                  <a:srgbClr val="FFFFFF"/>
                </a:solidFill>
              </a:defRPr>
            </a:lvl1pPr>
            <a:lvl2pPr rtl="0">
              <a:spcBef>
                <a:spcPts val="0"/>
              </a:spcBef>
              <a:defRPr sz="1200"/>
            </a:lvl2pPr>
            <a:lvl3pPr rtl="0">
              <a:spcBef>
                <a:spcPts val="0"/>
              </a:spcBef>
              <a:defRPr sz="1000"/>
            </a:lvl3pPr>
            <a:lvl4pPr rtl="0">
              <a:spcBef>
                <a:spcPts val="0"/>
              </a:spcBef>
              <a:defRPr sz="900"/>
            </a:lvl4pPr>
            <a:lvl5pPr rtl="0">
              <a:spcBef>
                <a:spcPts val="0"/>
              </a:spcBef>
              <a:defRPr sz="900"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149352" y="6388385"/>
            <a:ext cx="8833102" cy="3095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5788151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4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301752" y="6410848"/>
            <a:ext cx="3584446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2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0" y="6705600"/>
            <a:ext cx="9144000" cy="152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6" name="Shape 6"/>
          <p:cNvSpPr/>
          <p:nvPr/>
        </p:nvSpPr>
        <p:spPr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8" name="Shape 8"/>
          <p:cNvSpPr/>
          <p:nvPr/>
        </p:nvSpPr>
        <p:spPr>
          <a:xfrm>
            <a:off x="8991600" y="0"/>
            <a:ext cx="1523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" name="Shape 9"/>
          <p:cNvSpPr/>
          <p:nvPr/>
        </p:nvSpPr>
        <p:spPr>
          <a:xfrm>
            <a:off x="149352" y="6388385"/>
            <a:ext cx="8833102" cy="3095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5791200" y="6404982"/>
            <a:ext cx="3044952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4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304800" y="6410848"/>
            <a:ext cx="3581398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Georgia"/>
              <a:buNone/>
              <a:defRPr sz="1200" b="0" i="0" u="none" strike="noStrike" cap="none" baseline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eorgia"/>
              <a:buNone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152400" y="155446"/>
            <a:ext cx="8833102" cy="6547104"/>
          </a:xfrm>
          <a:prstGeom prst="rect">
            <a:avLst/>
          </a:prstGeom>
          <a:noFill/>
          <a:ln w="9525" cap="flat" cmpd="sng">
            <a:solidFill>
              <a:srgbClr val="7B989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cxnSp>
        <p:nvCxnSpPr>
          <p:cNvPr id="13" name="Shape 13"/>
          <p:cNvCxnSpPr/>
          <p:nvPr/>
        </p:nvCxnSpPr>
        <p:spPr>
          <a:xfrm>
            <a:off x="152400" y="1276741"/>
            <a:ext cx="8833102" cy="0"/>
          </a:xfrm>
          <a:prstGeom prst="straightConnector1">
            <a:avLst/>
          </a:prstGeom>
          <a:noFill/>
          <a:ln w="9525" cap="flat" cmpd="sng">
            <a:solidFill>
              <a:srgbClr val="7B9899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4" name="Shape 14"/>
          <p:cNvSpPr/>
          <p:nvPr/>
        </p:nvSpPr>
        <p:spPr>
          <a:xfrm>
            <a:off x="4267200" y="956036"/>
            <a:ext cx="609599" cy="60959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4361687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sng">
            <a:solidFill>
              <a:srgbClr val="7B98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343400" y="1040174"/>
            <a:ext cx="457200" cy="4413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</a:pPr>
            <a:endParaRPr sz="1600" b="0" i="0" u="none" strike="noStrike" cap="none" baseline="0">
              <a:solidFill>
                <a:srgbClr val="7B9899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Font typeface="Georgia"/>
              <a:buNone/>
              <a:defRPr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01752" y="1524000"/>
            <a:ext cx="8534399" cy="45994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indent="36829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Georgia"/>
              <a:buChar char="●"/>
              <a:defRPr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1pPr>
            <a:lvl2pPr marL="548640" marR="0" indent="-5334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Font typeface="Georgia"/>
              <a:buChar char="○"/>
              <a:defRPr sz="22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2pPr>
            <a:lvl3pPr marL="822960" marR="0" indent="-228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 sz="20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3pPr>
            <a:lvl4pPr marL="1097280" marR="0" indent="-177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Georgia"/>
              <a:buChar char="•"/>
              <a:defRPr sz="2000" b="0" i="0" u="none" strike="noStrike" cap="none" baseline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4pPr>
            <a:lvl5pPr marL="1371600" marR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Font typeface="Georgia"/>
              <a:buChar char="•"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5pPr>
            <a:lvl6pPr marL="1645920" marR="0" indent="177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Font typeface="Georgia"/>
              <a:buChar char="●"/>
              <a:defRPr sz="18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6pPr>
            <a:lvl7pPr marL="1920240" marR="0" indent="-25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B85740"/>
              </a:buClr>
              <a:buFont typeface="Georgia"/>
              <a:buChar char="•"/>
              <a:defRPr sz="16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7pPr>
            <a:lvl8pPr marL="2103120" marR="0" indent="177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B6C62"/>
              </a:buClr>
              <a:buFont typeface="Georgia"/>
              <a:buChar char="•"/>
              <a:defRPr sz="16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8pPr>
            <a:lvl9pPr marL="2377440" marR="0" indent="-279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B49E02"/>
              </a:buClr>
              <a:buFont typeface="Georgia"/>
              <a:buChar char="•"/>
              <a:defRPr sz="1400" b="0" i="0" u="none" strike="noStrike" cap="small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172123" y="3429001"/>
            <a:ext cx="4615900" cy="2376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74320" marR="0" lvl="0" indent="-1346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eorgia"/>
              <a:buChar char="●"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Samar Dalati Ghannoum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172125" y="106450"/>
            <a:ext cx="8837099" cy="116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/>
            </a:r>
            <a:b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32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 “Focusing on Interpersonal Skills” </a:t>
            </a:r>
            <a:br>
              <a:rPr lang="en-US" sz="32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</a:br>
            <a:r>
              <a:rPr lang="en-US" sz="32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Fun Activities Weekend School Learners</a:t>
            </a: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8023" y="1412775"/>
            <a:ext cx="4221200" cy="5274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380177" y="172575"/>
            <a:ext cx="8534399" cy="758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Interpretive            التفسيري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7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/>
            </a:r>
            <a:b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endParaRPr lang="en-US" sz="27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74320" marR="0" lvl="0" indent="36829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Georgia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74320" marR="0" lvl="0" indent="-134620" algn="ct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فهم المتعلمين للمادة المقدمة و إعادة سردها أو تلخيصها أو وصفها الخ</a:t>
            </a:r>
          </a:p>
          <a:p>
            <a:pPr marL="274320" marR="0" lvl="0" indent="-134620" algn="ct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(المادة قد تكون نص أو فيديو أو مقال أو شعرأو صورة إلخ)</a:t>
            </a:r>
          </a:p>
          <a:p>
            <a:pPr marL="274320" marR="0" lvl="0" indent="55879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Georgia"/>
              <a:buNone/>
            </a:pPr>
            <a:endParaRPr sz="3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74320" marR="0" lvl="0" indent="55879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Georgia"/>
              <a:buNone/>
            </a:pPr>
            <a:endParaRPr sz="3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74320" marR="0" lvl="0" indent="55879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Georgia"/>
              <a:buNone/>
            </a:pPr>
            <a:endParaRPr sz="3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Presentational        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العرض</a:t>
            </a: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5146850" y="1527050"/>
            <a:ext cx="36587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74320" marR="0" lvl="0" indent="-13462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/>
            </a:r>
            <a:b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ا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لإلقاء </a:t>
            </a:r>
          </a:p>
          <a:p>
            <a:pPr marL="274320" marR="0" lvl="0" indent="-13462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الكتابة </a:t>
            </a:r>
          </a:p>
          <a:p>
            <a:pPr marL="274320" marR="0" lvl="0" indent="-13462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التحدث، التمثيل </a:t>
            </a:r>
          </a:p>
          <a:p>
            <a:pPr marL="274320" marR="0" lvl="0" indent="-13462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الصحيفة الحائطية  </a:t>
            </a:r>
          </a:p>
          <a:p>
            <a:pPr marL="274320" marR="0" lvl="0" indent="-13462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  <a:rtl val="0"/>
              </a:rPr>
              <a:t>المسرح المدرسي </a:t>
            </a:r>
          </a:p>
          <a:p>
            <a:pPr marL="274320" marR="0" lvl="0" indent="-13462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الخ</a:t>
            </a: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pic>
        <p:nvPicPr>
          <p:cNvPr id="273" name="Shape 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900" y="1527050"/>
            <a:ext cx="4157574" cy="509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r>
              <a:rPr lang="en-US"/>
              <a:t>النشاط التواصلي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7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74320" marR="0" lvl="0" indent="-13462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Georgia"/>
              <a:buNone/>
            </a:pPr>
            <a:endParaRPr/>
          </a:p>
          <a:p>
            <a:pPr marL="145732" marR="0" lvl="0" indent="-6032" algn="ct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lang="en-US" sz="4000">
                <a:latin typeface="Arial"/>
                <a:ea typeface="Arial"/>
                <a:cs typeface="Arial"/>
                <a:sym typeface="Arial"/>
                <a:rtl val="0"/>
              </a:rPr>
              <a:t>هل</a:t>
            </a: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يتحقق الن</a:t>
            </a:r>
            <a:r>
              <a:rPr lang="en-US" sz="4000">
                <a:latin typeface="Arial"/>
                <a:ea typeface="Arial"/>
                <a:cs typeface="Arial"/>
                <a:sym typeface="Arial"/>
                <a:rtl val="0"/>
              </a:rPr>
              <a:t>شاط التواصلي</a:t>
            </a: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بالتدريبات الآلية أو بالتكرار</a:t>
            </a:r>
            <a:r>
              <a:rPr lang="en-US" sz="4000">
                <a:latin typeface="Arial"/>
                <a:ea typeface="Arial"/>
                <a:cs typeface="Arial"/>
                <a:sym typeface="Arial"/>
                <a:rtl val="0"/>
              </a:rPr>
              <a:t>أو الحفظ؟ </a:t>
            </a:r>
          </a:p>
          <a:p>
            <a:pPr marL="145732" marR="0" lvl="0" indent="-6031" algn="ct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يتحقق </a:t>
            </a:r>
            <a:r>
              <a:rPr lang="en-US" sz="4000">
                <a:latin typeface="Arial"/>
                <a:ea typeface="Arial"/>
                <a:cs typeface="Arial"/>
                <a:sym typeface="Arial"/>
                <a:rtl val="0"/>
              </a:rPr>
              <a:t>النشاط التواصلي </a:t>
            </a:r>
            <a:r>
              <a:rPr lang="en-US" sz="4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عن طريق خلق أنشطة إما ثنائية أو جماعية داخل الصّف وخارجه لتعزيز اللغة وتوظيفها</a:t>
            </a: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  <a:p>
            <a:pPr marL="274320" marR="0" lvl="0" indent="36829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Georgia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74320" marR="0" lvl="0" indent="36829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Georgia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r>
              <a:rPr lang="en-US"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مناقشة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799" cy="413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74320" marR="0" lvl="0" indent="368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Georgia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395536" y="1772816"/>
            <a:ext cx="8496899" cy="2062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هل يمكن استخدم التواصل الشخصي في مدارس نهاية الاسبوع؟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إلى أي مدى يمكن استخدام </a:t>
            </a:r>
            <a:r>
              <a:rPr lang="en-US" sz="3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استخدم التواصل الشخصي في مدارس نهاية الاسبوع؟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r>
              <a:rPr lang="en-US"/>
              <a:t>   التواصل  الشخصي</a:t>
            </a:r>
          </a:p>
        </p:txBody>
      </p:sp>
      <p:pic>
        <p:nvPicPr>
          <p:cNvPr id="292" name="Shape 2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152" y="1628800"/>
            <a:ext cx="8534397" cy="482453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301752" y="1484783"/>
            <a:ext cx="8503920" cy="4614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74320" marR="0" lvl="0" indent="368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Georgia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مناقشة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7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74320" marR="0" lvl="0" indent="-13462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u="sng">
                <a:latin typeface="Arial"/>
                <a:ea typeface="Arial"/>
                <a:cs typeface="Arial"/>
                <a:sym typeface="Arial"/>
              </a:rPr>
              <a:t>ما هي </a:t>
            </a:r>
            <a:r>
              <a:rPr lang="en-US" sz="2700" b="0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سمات النشاط التواصلي ؟</a:t>
            </a:r>
          </a:p>
          <a:p>
            <a:pPr marL="274320" marR="0" lvl="0" indent="36829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Georgia"/>
              <a:buNone/>
            </a:pPr>
            <a:endParaRPr sz="2700" b="0" i="0" u="sng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74320" marR="0" lvl="0" indent="-134620" algn="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إعطاء إرشادات واضحة </a:t>
            </a:r>
            <a:r>
              <a:rPr lang="en-US" sz="3600">
                <a:latin typeface="Arial"/>
                <a:ea typeface="Arial"/>
                <a:cs typeface="Arial"/>
                <a:sym typeface="Arial"/>
                <a:rtl val="0"/>
              </a:rPr>
              <a:t>~ </a:t>
            </a:r>
          </a:p>
          <a:p>
            <a:pPr marL="274320" marR="0" lvl="0" indent="-134620" algn="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اشتراك كل الأطراف في الحديث</a:t>
            </a:r>
            <a:r>
              <a:rPr lang="en-US" sz="3600">
                <a:latin typeface="Arial"/>
                <a:ea typeface="Arial"/>
                <a:cs typeface="Arial"/>
                <a:sym typeface="Arial"/>
                <a:rtl val="0"/>
              </a:rPr>
              <a:t> ~</a:t>
            </a:r>
          </a:p>
          <a:p>
            <a:pPr marL="274320" marR="0" lvl="0" indent="-134620" algn="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استثارة رغبة الطلاب في المشاركة</a:t>
            </a:r>
            <a:r>
              <a:rPr lang="en-US" sz="3600">
                <a:latin typeface="Arial"/>
                <a:ea typeface="Arial"/>
                <a:cs typeface="Arial"/>
                <a:sym typeface="Arial"/>
                <a:rtl val="0"/>
              </a:rPr>
              <a:t> ~</a:t>
            </a:r>
          </a:p>
          <a:p>
            <a:pPr marL="274320" marR="0" lvl="0" indent="-134620" algn="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مراعاة مستويات الكفاءة اللغوية المختلفة</a:t>
            </a:r>
            <a:r>
              <a:rPr lang="en-US" sz="3600">
                <a:latin typeface="Arial"/>
                <a:ea typeface="Arial"/>
                <a:cs typeface="Arial"/>
                <a:sym typeface="Arial"/>
                <a:rtl val="0"/>
              </a:rPr>
              <a:t> ~</a:t>
            </a:r>
          </a:p>
          <a:p>
            <a:pPr marL="274320" marR="0" lvl="0" indent="-134620" algn="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استغلال المعلومات والخبرات المسبقة لدى المتع</a:t>
            </a:r>
            <a:r>
              <a:rPr lang="en-US" sz="3600">
                <a:latin typeface="Arial"/>
                <a:ea typeface="Arial"/>
                <a:cs typeface="Arial"/>
                <a:sym typeface="Arial"/>
                <a:rtl val="0"/>
              </a:rPr>
              <a:t>لم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  <a:r>
              <a:rPr lang="en-US" sz="3600">
                <a:latin typeface="Arial"/>
                <a:ea typeface="Arial"/>
                <a:cs typeface="Arial"/>
                <a:sym typeface="Arial"/>
                <a:rtl val="0"/>
              </a:rPr>
              <a:t> ~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  <a:p>
            <a:pPr marL="274320" marR="0" lvl="0" indent="-134620" algn="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  <a:rtl val="0"/>
              </a:rPr>
              <a:t>   </a:t>
            </a: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واضافة معلومات وخبرات جديدة</a:t>
            </a:r>
            <a:r>
              <a:rPr lang="en-US" sz="3600">
                <a:latin typeface="Arial"/>
                <a:ea typeface="Arial"/>
                <a:cs typeface="Arial"/>
                <a:sym typeface="Arial"/>
                <a:rtl val="0"/>
              </a:rPr>
              <a:t> ~</a:t>
            </a:r>
          </a:p>
          <a:p>
            <a:pPr marL="274320" marR="0" lvl="0" indent="93979" algn="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Georgia"/>
              <a:buNone/>
            </a:pPr>
            <a:endParaRPr sz="3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تصور لخطة لتعليم اللغة العربية تواصلياً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799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r" rtl="0">
              <a:spcBef>
                <a:spcPts val="0"/>
              </a:spcBef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وضع خارطة لأسابيع العام الدراسي</a:t>
            </a:r>
          </a:p>
          <a:p>
            <a:pPr algn="r" rtl="0">
              <a:spcBef>
                <a:spcPts val="0"/>
              </a:spcBef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 وضع التراكيب و الجمل المختارة بعناية وتوزيعها على الخارطة </a:t>
            </a:r>
          </a:p>
          <a:p>
            <a:pPr algn="r" rtl="0">
              <a:spcBef>
                <a:spcPts val="0"/>
              </a:spcBef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مسح لمفردات الكتاب</a:t>
            </a:r>
          </a:p>
          <a:p>
            <a:pPr algn="r" rtl="0">
              <a:spcBef>
                <a:spcPts val="0"/>
              </a:spcBef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التركيز على المفردات الأكثر شيوعاً</a:t>
            </a:r>
          </a:p>
          <a:p>
            <a:pPr algn="r" rtl="0">
              <a:spcBef>
                <a:spcPts val="0"/>
              </a:spcBef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تدوير المفردات والتراكيب بتنوع وابتكار</a:t>
            </a:r>
          </a:p>
          <a:p>
            <a:pPr algn="r">
              <a:spcBef>
                <a:spcPts val="0"/>
              </a:spcBef>
              <a:buNone/>
            </a:pPr>
            <a:r>
              <a:rPr lang="en-US"/>
              <a:t> 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تصميم نشاطات متنوعة موجهة وغير موجهة</a:t>
            </a:r>
            <a:r>
              <a:rPr lang="en-US"/>
              <a:t> </a:t>
            </a:r>
          </a:p>
        </p:txBody>
      </p:sp>
      <p:pic>
        <p:nvPicPr>
          <p:cNvPr id="306" name="Shape 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81800" y="3315375"/>
            <a:ext cx="4371475" cy="316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نشاطات تواصلية غير مكلفة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799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304802" y="194975"/>
            <a:ext cx="8534399" cy="758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r>
              <a:rPr lang="en-US"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ا</a:t>
            </a:r>
            <a:r>
              <a:rPr lang="en-US" sz="33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لروافد الداعمة لتعليم اللغة العربية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7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ابحث عن مصادر ترفد عملية التعلم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مواد أصيلة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القرآن والحديث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الشعر 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اربط المعاني بالحفظ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مشاريع ممتعة مرتبطة بالموضوع المطروح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النورانية</a:t>
            </a: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الشبكة العنكبوتية</a:t>
            </a:r>
          </a:p>
          <a:p>
            <a:pPr marL="274320" marR="0" lvl="0" indent="36829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Georgia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74320" marR="0" lvl="0" indent="36829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Georgia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.</a:t>
            </a:r>
          </a:p>
          <a:p>
            <a:pPr marL="274320" marR="0" lvl="0" indent="36829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Georgia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301750" y="0"/>
            <a:ext cx="8534399" cy="1110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الاستجابة الحركية الشاملة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Total Physical Response  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301750" y="1527050"/>
            <a:ext cx="8503799" cy="503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74320" marR="0" lvl="0" indent="-13462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ا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لمزج بين القراءة وسرد حكاية، لمساعدة المتعلمين على تعلم اللغة داخل   جدران الفصل </a:t>
            </a:r>
          </a:p>
          <a:p>
            <a:pPr marL="274320" marR="0" lvl="0" indent="-134620" algn="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ويتّبع هذا الاسلوب غالباً الخطوات التالية </a:t>
            </a:r>
          </a:p>
          <a:p>
            <a:pPr marL="274320" marR="0" lvl="0" indent="-134620" algn="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تقديم المفردات بطريقة الأسئلة المتسلسلة ( نعم، لا، أم، أو، جواب قصير</a:t>
            </a:r>
          </a:p>
          <a:p>
            <a:pPr marL="274320" marR="0" lvl="0" indent="-134620" algn="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ربط هذه المفردات بحركة يمثلها المتعلّم </a:t>
            </a:r>
          </a:p>
          <a:p>
            <a:pPr marL="274320" marR="0" lvl="0" indent="-134620" algn="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يحول المتعلم هذه المفردات إلى حكاية من تأليفه </a:t>
            </a:r>
          </a:p>
          <a:p>
            <a:pPr marL="274320" marR="0" lvl="0" indent="-134620" algn="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استخدام التراكيب التي استخدمها التلاميذ في نشاطات </a:t>
            </a:r>
            <a:r>
              <a:rPr lang="en-US" sz="3000">
                <a:latin typeface="Arial"/>
                <a:ea typeface="Arial"/>
                <a:cs typeface="Arial"/>
                <a:sym typeface="Arial"/>
                <a:rtl val="0"/>
              </a:rPr>
              <a:t>تواصلية مثل تمثيل حوارات ّ\مسرح الفصل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r>
              <a:rPr lang="en-US" sz="3300" b="0" i="0" u="none" strike="noStrike" cap="none" baseline="0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  <a:rtl val="0"/>
              </a:rPr>
              <a:t>المعايير الوطنية لتعليم اللغة العربية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01750" y="1598275"/>
            <a:ext cx="8503799" cy="476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74320" marR="0" lvl="0" indent="368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Georgia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1575550" y="1527050"/>
            <a:ext cx="5419724" cy="465772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r>
              <a:rPr lang="en-US"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أنماط التواصل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74320" marR="0" lvl="0" indent="368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Georgia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671" y="1340767"/>
            <a:ext cx="5832648" cy="5328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301750" y="144550"/>
            <a:ext cx="8534399" cy="99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7B9899"/>
              </a:buClr>
              <a:buSzPct val="25000"/>
              <a:buFont typeface="Georgia"/>
              <a:buNone/>
            </a:pPr>
            <a:r>
              <a:rPr lang="en-US" sz="2700">
                <a:latin typeface="Arial"/>
                <a:ea typeface="Arial"/>
                <a:cs typeface="Arial"/>
                <a:sym typeface="Arial"/>
              </a:rPr>
              <a:t>النواة / القاسم المشترك</a:t>
            </a:r>
          </a:p>
          <a:p>
            <a:pPr lvl="0" rtl="0">
              <a:spcBef>
                <a:spcPts val="0"/>
              </a:spcBef>
              <a:buClr>
                <a:srgbClr val="7B9899"/>
              </a:buClr>
              <a:buSzPct val="25000"/>
              <a:buFont typeface="Georgia"/>
              <a:buNone/>
            </a:pPr>
            <a:r>
              <a:rPr lang="en-US" sz="2700"/>
              <a:t>Common Core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301750" y="1571875"/>
            <a:ext cx="83804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/>
            </a:r>
            <a:br>
              <a:rPr lang="en-US" sz="2700" b="0" i="0" u="none" strike="noStrike" cap="none" baseline="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  <a:rtl val="0"/>
              </a:rPr>
            </a:b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</a:t>
            </a: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تتضمن النواة أو القاسم المشترك، المهارات الأساسية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واللازمة لتعليم </a:t>
            </a:r>
            <a:r>
              <a:rPr lang="en-US"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اللغة</a:t>
            </a:r>
          </a:p>
          <a:p>
            <a:pPr marL="274320" marR="0" lvl="0" indent="55879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Georgia"/>
              <a:buNone/>
            </a:pPr>
            <a:endParaRPr sz="30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Reading         قراءة  </a:t>
            </a: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  Writing        	كتابة</a:t>
            </a: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Speaking       محادثة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Listening       استماع </a:t>
            </a:r>
          </a:p>
          <a:p>
            <a:pPr marL="274320" marR="0" lvl="0" indent="55879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Georgia"/>
              <a:buNone/>
            </a:pPr>
            <a:endParaRPr sz="30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74320" marR="0" lvl="0" indent="55879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Georgia"/>
              <a:buNone/>
            </a:pPr>
            <a:endParaRPr sz="30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74320" marR="0" lvl="0" indent="55879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Georgia"/>
              <a:buNone/>
            </a:pPr>
            <a:endParaRPr sz="30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01750" y="0"/>
            <a:ext cx="8534399" cy="112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7B9899"/>
              </a:buClr>
              <a:buSzPct val="25000"/>
              <a:buFont typeface="Georgia"/>
              <a:buNone/>
            </a:pPr>
            <a:r>
              <a:rPr lang="en-US" sz="2700">
                <a:latin typeface="Arial"/>
                <a:ea typeface="Arial"/>
                <a:cs typeface="Arial"/>
                <a:sym typeface="Arial"/>
              </a:rPr>
              <a:t>النواة / القاسم المشترك</a:t>
            </a:r>
          </a:p>
          <a:p>
            <a:pPr lvl="0" rtl="0">
              <a:spcBef>
                <a:spcPts val="0"/>
              </a:spcBef>
              <a:buClr>
                <a:srgbClr val="7B9899"/>
              </a:buClr>
              <a:buSzPct val="25000"/>
              <a:buFont typeface="Georgia"/>
              <a:buNone/>
            </a:pPr>
            <a:r>
              <a:rPr lang="en-US" sz="2700"/>
              <a:t>Common Core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301751" y="1527048"/>
            <a:ext cx="85343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74320" marR="0" lvl="0" indent="368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Georgia"/>
              <a:buNone/>
            </a:pPr>
            <a:endParaRPr sz="2700" b="0" i="0" u="none" strike="noStrike" cap="none" baseline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  <a:rtl val="0"/>
            </a:endParaRPr>
          </a:p>
        </p:txBody>
      </p:sp>
      <p:grpSp>
        <p:nvGrpSpPr>
          <p:cNvPr id="187" name="Shape 187"/>
          <p:cNvGrpSpPr/>
          <p:nvPr/>
        </p:nvGrpSpPr>
        <p:grpSpPr>
          <a:xfrm>
            <a:off x="731520" y="3077794"/>
            <a:ext cx="4088063" cy="3861141"/>
            <a:chOff x="0" y="-300392"/>
            <a:chExt cx="4088063" cy="3861141"/>
          </a:xfrm>
        </p:grpSpPr>
        <p:sp>
          <p:nvSpPr>
            <p:cNvPr id="188" name="Shape 188"/>
            <p:cNvSpPr/>
            <p:nvPr/>
          </p:nvSpPr>
          <p:spPr>
            <a:xfrm rot="-6403626">
              <a:off x="500187" y="237832"/>
              <a:ext cx="3194855" cy="27846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87188" y="15000"/>
                  </a:quadBezTo>
                  <a:lnTo>
                    <a:pt x="85715" y="0"/>
                  </a:lnTo>
                  <a:lnTo>
                    <a:pt x="120000" y="18786"/>
                  </a:lnTo>
                  <a:lnTo>
                    <a:pt x="90584" y="49572"/>
                  </a:lnTo>
                  <a:lnTo>
                    <a:pt x="89110" y="34572"/>
                  </a:lnTo>
                  <a:quadBezTo>
                    <a:pt x="30000" y="44572"/>
                    <a:pt x="0" y="120000"/>
                  </a:quadBezTo>
                  <a:close/>
                </a:path>
              </a:pathLst>
            </a:cu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1744682" y="905075"/>
              <a:ext cx="71075" cy="71075"/>
            </a:xfrm>
            <a:prstGeom prst="ellipse">
              <a:avLst/>
            </a:prstGeom>
            <a:solidFill>
              <a:srgbClr val="E3B5A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2231355" y="1297621"/>
              <a:ext cx="71075" cy="71075"/>
            </a:xfrm>
            <a:prstGeom prst="ellipse">
              <a:avLst/>
            </a:prstGeom>
            <a:solidFill>
              <a:srgbClr val="E3B5A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2596091" y="1756680"/>
              <a:ext cx="71075" cy="71075"/>
            </a:xfrm>
            <a:prstGeom prst="ellipse">
              <a:avLst/>
            </a:prstGeom>
            <a:solidFill>
              <a:srgbClr val="E3B5A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501670" y="0"/>
              <a:ext cx="1326964" cy="52165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 txBox="1"/>
            <p:nvPr/>
          </p:nvSpPr>
          <p:spPr>
            <a:xfrm>
              <a:off x="501670" y="0"/>
              <a:ext cx="1326964" cy="521657"/>
            </a:xfrm>
            <a:prstGeom prst="rect">
              <a:avLst/>
            </a:prstGeom>
            <a:noFill/>
            <a:ln>
              <a:noFill/>
            </a:ln>
          </p:spPr>
          <p:txBody>
            <a:bodyPr lIns="39350" tIns="39350" rIns="39350" bIns="3935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085"/>
                </a:spcAft>
                <a:buClr>
                  <a:srgbClr val="000000"/>
                </a:buClr>
                <a:buFont typeface="Arial"/>
                <a:buNone/>
              </a:pPr>
              <a:endParaRPr sz="3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94" name="Shape 194"/>
            <p:cNvSpPr/>
            <p:nvPr/>
          </p:nvSpPr>
          <p:spPr>
            <a:xfrm>
              <a:off x="2151410" y="679783"/>
              <a:ext cx="1936652" cy="52165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195"/>
            <p:cNvSpPr txBox="1"/>
            <p:nvPr/>
          </p:nvSpPr>
          <p:spPr>
            <a:xfrm>
              <a:off x="2151410" y="679783"/>
              <a:ext cx="1936652" cy="521657"/>
            </a:xfrm>
            <a:prstGeom prst="rect">
              <a:avLst/>
            </a:prstGeom>
            <a:noFill/>
            <a:ln>
              <a:noFill/>
            </a:ln>
          </p:spPr>
          <p:txBody>
            <a:bodyPr lIns="39350" tIns="39350" rIns="39350" bIns="39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1085"/>
                </a:spcAft>
                <a:buClr>
                  <a:srgbClr val="000000"/>
                </a:buClr>
                <a:buFont typeface="Arial"/>
                <a:buNone/>
              </a:pPr>
              <a:endParaRPr sz="3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0" y="239241"/>
              <a:ext cx="1386283" cy="218783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7" name="Shape 197"/>
            <p:cNvSpPr txBox="1"/>
            <p:nvPr/>
          </p:nvSpPr>
          <p:spPr>
            <a:xfrm>
              <a:off x="4" y="1297612"/>
              <a:ext cx="926099" cy="1700999"/>
            </a:xfrm>
            <a:prstGeom prst="rect">
              <a:avLst/>
            </a:prstGeom>
            <a:noFill/>
            <a:ln>
              <a:noFill/>
            </a:ln>
          </p:spPr>
          <p:txBody>
            <a:bodyPr lIns="39350" tIns="39350" rIns="39350" bIns="393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3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31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محادثة  </a:t>
              </a:r>
            </a:p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31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كتا</a:t>
              </a:r>
              <a:r>
                <a:rPr lang="en-US" sz="3100">
                  <a:rtl val="0"/>
                </a:rPr>
                <a:t>بة</a:t>
              </a:r>
            </a:p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3100" b="0" i="0" u="none" strike="noStrike" cap="none" baseline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  <a:rtl val="0"/>
                </a:rPr>
                <a:t>عرض</a:t>
              </a:r>
            </a:p>
          </p:txBody>
        </p:sp>
        <p:sp>
          <p:nvSpPr>
            <p:cNvPr id="198" name="Shape 198"/>
            <p:cNvSpPr/>
            <p:nvPr/>
          </p:nvSpPr>
          <p:spPr>
            <a:xfrm>
              <a:off x="2904553" y="1531388"/>
              <a:ext cx="1183508" cy="52165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9" name="Shape 199"/>
            <p:cNvSpPr txBox="1"/>
            <p:nvPr/>
          </p:nvSpPr>
          <p:spPr>
            <a:xfrm>
              <a:off x="2904553" y="1531388"/>
              <a:ext cx="1183508" cy="521657"/>
            </a:xfrm>
            <a:prstGeom prst="rect">
              <a:avLst/>
            </a:prstGeom>
            <a:noFill/>
            <a:ln>
              <a:noFill/>
            </a:ln>
          </p:spPr>
          <p:txBody>
            <a:bodyPr lIns="39350" tIns="39350" rIns="39350" bIns="39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1085"/>
                </a:spcAft>
                <a:buClr>
                  <a:srgbClr val="000000"/>
                </a:buClr>
                <a:buFont typeface="Arial"/>
                <a:buNone/>
              </a:pPr>
              <a:endParaRPr sz="3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2294866" y="2738699"/>
              <a:ext cx="1793196" cy="52165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1" name="Shape 201"/>
            <p:cNvSpPr txBox="1"/>
            <p:nvPr/>
          </p:nvSpPr>
          <p:spPr>
            <a:xfrm>
              <a:off x="2294866" y="2738699"/>
              <a:ext cx="1793196" cy="521657"/>
            </a:xfrm>
            <a:prstGeom prst="rect">
              <a:avLst/>
            </a:prstGeom>
            <a:noFill/>
            <a:ln>
              <a:noFill/>
            </a:ln>
          </p:spPr>
          <p:txBody>
            <a:bodyPr lIns="39350" tIns="39350" rIns="39350" bIns="393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085"/>
                </a:spcAft>
                <a:buClr>
                  <a:srgbClr val="000000"/>
                </a:buClr>
                <a:buFont typeface="Arial"/>
                <a:buNone/>
              </a:pPr>
              <a:endParaRPr sz="3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</p:grpSp>
      <p:grpSp>
        <p:nvGrpSpPr>
          <p:cNvPr id="202" name="Shape 202"/>
          <p:cNvGrpSpPr/>
          <p:nvPr/>
        </p:nvGrpSpPr>
        <p:grpSpPr>
          <a:xfrm>
            <a:off x="2018250" y="444315"/>
            <a:ext cx="3838348" cy="3621151"/>
            <a:chOff x="398578" y="-248380"/>
            <a:chExt cx="3838348" cy="3621151"/>
          </a:xfrm>
        </p:grpSpPr>
        <p:sp>
          <p:nvSpPr>
            <p:cNvPr id="203" name="Shape 203"/>
            <p:cNvSpPr/>
            <p:nvPr/>
          </p:nvSpPr>
          <p:spPr>
            <a:xfrm rot="1320000">
              <a:off x="786941" y="227914"/>
              <a:ext cx="3061623" cy="26685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87188" y="15000"/>
                  </a:quadBezTo>
                  <a:lnTo>
                    <a:pt x="85715" y="0"/>
                  </a:lnTo>
                  <a:lnTo>
                    <a:pt x="120000" y="18786"/>
                  </a:lnTo>
                  <a:lnTo>
                    <a:pt x="90584" y="49572"/>
                  </a:lnTo>
                  <a:lnTo>
                    <a:pt x="89110" y="34572"/>
                  </a:lnTo>
                  <a:quadBezTo>
                    <a:pt x="30000" y="44572"/>
                    <a:pt x="0" y="120000"/>
                  </a:quadBezTo>
                  <a:close/>
                </a:path>
              </a:pathLst>
            </a:cu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1979536" y="867330"/>
              <a:ext cx="68110" cy="68110"/>
            </a:xfrm>
            <a:prstGeom prst="ellipse">
              <a:avLst/>
            </a:prstGeom>
            <a:solidFill>
              <a:srgbClr val="E3B5A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2445915" y="1243508"/>
              <a:ext cx="68110" cy="68110"/>
            </a:xfrm>
            <a:prstGeom prst="ellipse">
              <a:avLst/>
            </a:prstGeom>
            <a:solidFill>
              <a:srgbClr val="E3B5A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2795441" y="1683422"/>
              <a:ext cx="68110" cy="68110"/>
            </a:xfrm>
            <a:prstGeom prst="ellipse">
              <a:avLst/>
            </a:prstGeom>
            <a:solidFill>
              <a:srgbClr val="E3B5A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788362" y="0"/>
              <a:ext cx="1271626" cy="49990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 txBox="1"/>
            <p:nvPr/>
          </p:nvSpPr>
          <p:spPr>
            <a:xfrm>
              <a:off x="788362" y="0"/>
              <a:ext cx="1271626" cy="499901"/>
            </a:xfrm>
            <a:prstGeom prst="rect">
              <a:avLst/>
            </a:prstGeom>
            <a:noFill/>
            <a:ln>
              <a:noFill/>
            </a:ln>
          </p:spPr>
          <p:txBody>
            <a:bodyPr lIns="39350" tIns="39350" rIns="39350" bIns="3935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085"/>
                </a:spcAft>
                <a:buClr>
                  <a:srgbClr val="000000"/>
                </a:buClr>
                <a:buFont typeface="Arial"/>
                <a:buNone/>
              </a:pPr>
              <a:endParaRPr sz="3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>
              <a:off x="2369305" y="651435"/>
              <a:ext cx="1855888" cy="49990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0" name="Shape 210"/>
            <p:cNvSpPr txBox="1"/>
            <p:nvPr/>
          </p:nvSpPr>
          <p:spPr>
            <a:xfrm>
              <a:off x="2369305" y="651435"/>
              <a:ext cx="1855888" cy="499901"/>
            </a:xfrm>
            <a:prstGeom prst="rect">
              <a:avLst/>
            </a:prstGeom>
            <a:noFill/>
            <a:ln>
              <a:noFill/>
            </a:ln>
          </p:spPr>
          <p:txBody>
            <a:bodyPr lIns="39350" tIns="39350" rIns="39350" bIns="39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1085"/>
                </a:spcAft>
                <a:buClr>
                  <a:srgbClr val="000000"/>
                </a:buClr>
                <a:buFont typeface="Arial"/>
                <a:buNone/>
              </a:pPr>
              <a:endParaRPr sz="3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788362" y="1027612"/>
              <a:ext cx="1477836" cy="49990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2" name="Shape 212"/>
            <p:cNvSpPr txBox="1"/>
            <p:nvPr/>
          </p:nvSpPr>
          <p:spPr>
            <a:xfrm>
              <a:off x="788362" y="1027612"/>
              <a:ext cx="1477836" cy="499901"/>
            </a:xfrm>
            <a:prstGeom prst="rect">
              <a:avLst/>
            </a:prstGeom>
            <a:noFill/>
            <a:ln>
              <a:noFill/>
            </a:ln>
          </p:spPr>
          <p:txBody>
            <a:bodyPr lIns="39350" tIns="39350" rIns="39350" bIns="393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1085"/>
                </a:spcAft>
                <a:buClr>
                  <a:srgbClr val="000000"/>
                </a:buClr>
                <a:buFont typeface="Arial"/>
                <a:buNone/>
              </a:pPr>
              <a:endParaRPr sz="3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>
              <a:off x="3091040" y="1467525"/>
              <a:ext cx="1134154" cy="49990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 txBox="1"/>
            <p:nvPr/>
          </p:nvSpPr>
          <p:spPr>
            <a:xfrm>
              <a:off x="3091040" y="1467525"/>
              <a:ext cx="1134154" cy="499901"/>
            </a:xfrm>
            <a:prstGeom prst="rect">
              <a:avLst/>
            </a:prstGeom>
            <a:noFill/>
            <a:ln>
              <a:noFill/>
            </a:ln>
          </p:spPr>
          <p:txBody>
            <a:bodyPr lIns="39350" tIns="39350" rIns="39350" bIns="39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1085"/>
                </a:spcAft>
                <a:buClr>
                  <a:srgbClr val="000000"/>
                </a:buClr>
                <a:buFont typeface="Arial"/>
                <a:buNone/>
              </a:pPr>
              <a:endParaRPr sz="3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>
              <a:off x="2506777" y="2624489"/>
              <a:ext cx="1718414" cy="49990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 txBox="1"/>
            <p:nvPr/>
          </p:nvSpPr>
          <p:spPr>
            <a:xfrm>
              <a:off x="2506777" y="2624489"/>
              <a:ext cx="1718414" cy="499901"/>
            </a:xfrm>
            <a:prstGeom prst="rect">
              <a:avLst/>
            </a:prstGeom>
            <a:noFill/>
            <a:ln>
              <a:noFill/>
            </a:ln>
          </p:spPr>
          <p:txBody>
            <a:bodyPr lIns="39350" tIns="39350" rIns="39350" bIns="393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085"/>
                </a:spcAft>
                <a:buClr>
                  <a:srgbClr val="000000"/>
                </a:buClr>
                <a:buFont typeface="Arial"/>
                <a:buNone/>
              </a:pPr>
              <a:endParaRPr sz="31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</p:grpSp>
      <p:grpSp>
        <p:nvGrpSpPr>
          <p:cNvPr id="217" name="Shape 217"/>
          <p:cNvGrpSpPr/>
          <p:nvPr/>
        </p:nvGrpSpPr>
        <p:grpSpPr>
          <a:xfrm>
            <a:off x="4067153" y="2245572"/>
            <a:ext cx="4515496" cy="4331577"/>
            <a:chOff x="-49379" y="-5231"/>
            <a:chExt cx="4515496" cy="4331577"/>
          </a:xfrm>
        </p:grpSpPr>
        <p:sp>
          <p:nvSpPr>
            <p:cNvPr id="218" name="Shape 218"/>
            <p:cNvSpPr/>
            <p:nvPr/>
          </p:nvSpPr>
          <p:spPr>
            <a:xfrm rot="8280000">
              <a:off x="280422" y="1039789"/>
              <a:ext cx="3144264" cy="21927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93748" y="15000"/>
                  </a:quadBezTo>
                  <a:lnTo>
                    <a:pt x="92569" y="0"/>
                  </a:lnTo>
                  <a:lnTo>
                    <a:pt x="120000" y="18786"/>
                  </a:lnTo>
                  <a:lnTo>
                    <a:pt x="96464" y="49571"/>
                  </a:lnTo>
                  <a:lnTo>
                    <a:pt x="95285" y="34572"/>
                  </a:lnTo>
                  <a:quadBezTo>
                    <a:pt x="30000" y="44572"/>
                    <a:pt x="0" y="120000"/>
                  </a:quadBezTo>
                  <a:close/>
                </a:path>
              </a:pathLst>
            </a:cu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 flipH="1">
              <a:off x="0" y="436639"/>
              <a:ext cx="1588049" cy="1541088"/>
            </a:xfrm>
            <a:prstGeom prst="ellipse">
              <a:avLst/>
            </a:prstGeom>
            <a:solidFill>
              <a:srgbClr val="E3B5A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1963290" y="1903269"/>
              <a:ext cx="79401" cy="79401"/>
            </a:xfrm>
            <a:prstGeom prst="ellipse">
              <a:avLst/>
            </a:prstGeom>
            <a:solidFill>
              <a:srgbClr val="E3B5A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2370756" y="2416108"/>
              <a:ext cx="79401" cy="79401"/>
            </a:xfrm>
            <a:prstGeom prst="ellipse">
              <a:avLst/>
            </a:prstGeom>
            <a:solidFill>
              <a:srgbClr val="E3B5A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-30967" y="698693"/>
              <a:ext cx="1606293" cy="190522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 txBox="1"/>
            <p:nvPr/>
          </p:nvSpPr>
          <p:spPr>
            <a:xfrm>
              <a:off x="-30967" y="698693"/>
              <a:ext cx="1606293" cy="1905229"/>
            </a:xfrm>
            <a:prstGeom prst="rect">
              <a:avLst/>
            </a:prstGeom>
            <a:noFill/>
            <a:ln>
              <a:noFill/>
            </a:ln>
          </p:spPr>
          <p:txBody>
            <a:bodyPr lIns="71100" tIns="71100" rIns="71100" bIns="711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5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960"/>
                </a:spcBef>
                <a:spcAft>
                  <a:spcPts val="1960"/>
                </a:spcAft>
                <a:buClr>
                  <a:srgbClr val="000000"/>
                </a:buClr>
                <a:buFont typeface="Arial"/>
                <a:buNone/>
              </a:pPr>
              <a:endParaRPr sz="56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1873980" y="1213050"/>
              <a:ext cx="2163537" cy="58276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 txBox="1"/>
            <p:nvPr/>
          </p:nvSpPr>
          <p:spPr>
            <a:xfrm>
              <a:off x="2757792" y="-5231"/>
              <a:ext cx="1588199" cy="1724999"/>
            </a:xfrm>
            <a:prstGeom prst="rect">
              <a:avLst/>
            </a:prstGeom>
            <a:noFill/>
            <a:ln>
              <a:noFill/>
            </a:ln>
          </p:spPr>
          <p:txBody>
            <a:bodyPr lIns="46975" tIns="46975" rIns="46975" bIns="469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3500"/>
                <a:t>استماع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3500"/>
                <a:t>محادثة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3500"/>
                <a:t>قراءة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lang="en-US" sz="3500"/>
                <a:t>كتابة</a:t>
              </a:r>
            </a:p>
          </p:txBody>
        </p:sp>
        <p:sp>
          <p:nvSpPr>
            <p:cNvPr id="226" name="Shape 226"/>
            <p:cNvSpPr/>
            <p:nvPr/>
          </p:nvSpPr>
          <p:spPr>
            <a:xfrm>
              <a:off x="30967" y="1651585"/>
              <a:ext cx="1722815" cy="58276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 txBox="1"/>
            <p:nvPr/>
          </p:nvSpPr>
          <p:spPr>
            <a:xfrm>
              <a:off x="30967" y="1651585"/>
              <a:ext cx="1722815" cy="582769"/>
            </a:xfrm>
            <a:prstGeom prst="rect">
              <a:avLst/>
            </a:prstGeom>
            <a:noFill/>
            <a:ln>
              <a:noFill/>
            </a:ln>
          </p:spPr>
          <p:txBody>
            <a:bodyPr lIns="46975" tIns="46975" rIns="46975" bIns="469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1295"/>
                </a:spcAft>
                <a:buClr>
                  <a:srgbClr val="000000"/>
                </a:buClr>
                <a:buFont typeface="Arial"/>
                <a:buNone/>
              </a:pPr>
              <a:endParaRPr sz="37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>
              <a:off x="2715356" y="2164424"/>
              <a:ext cx="1322160" cy="58276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 txBox="1"/>
            <p:nvPr/>
          </p:nvSpPr>
          <p:spPr>
            <a:xfrm>
              <a:off x="2715356" y="2164424"/>
              <a:ext cx="1322160" cy="582769"/>
            </a:xfrm>
            <a:prstGeom prst="rect">
              <a:avLst/>
            </a:prstGeom>
            <a:noFill/>
            <a:ln>
              <a:noFill/>
            </a:ln>
          </p:spPr>
          <p:txBody>
            <a:bodyPr lIns="46975" tIns="46975" rIns="46975" bIns="469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1295"/>
                </a:spcAft>
                <a:buClr>
                  <a:srgbClr val="000000"/>
                </a:buClr>
                <a:buFont typeface="Arial"/>
                <a:buNone/>
              </a:pPr>
              <a:endParaRPr sz="37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230" name="Shape 230"/>
            <p:cNvSpPr/>
            <p:nvPr/>
          </p:nvSpPr>
          <p:spPr>
            <a:xfrm>
              <a:off x="2034241" y="3513173"/>
              <a:ext cx="2003275" cy="58276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 txBox="1"/>
            <p:nvPr/>
          </p:nvSpPr>
          <p:spPr>
            <a:xfrm>
              <a:off x="1575317" y="3270346"/>
              <a:ext cx="2890799" cy="1055999"/>
            </a:xfrm>
            <a:prstGeom prst="rect">
              <a:avLst/>
            </a:prstGeom>
            <a:noFill/>
            <a:ln>
              <a:noFill/>
            </a:ln>
          </p:spPr>
          <p:txBody>
            <a:bodyPr lIns="46975" tIns="46975" rIns="46975" bIns="46975" anchor="t" anchorCtr="0">
              <a:noAutofit/>
            </a:bodyPr>
            <a:lstStyle/>
            <a:p>
              <a:pPr lvl="0" algn="r" rtl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3700">
                  <a:solidFill>
                    <a:schemeClr val="dk1"/>
                  </a:solidFill>
                </a:rPr>
                <a:t>ا</a:t>
              </a:r>
              <a:r>
                <a:rPr lang="en-US" sz="3500">
                  <a:solidFill>
                    <a:schemeClr val="dk1"/>
                  </a:solidFill>
                </a:rPr>
                <a:t>ستماع \ محادثة</a:t>
              </a:r>
            </a:p>
            <a:p>
              <a:pPr lvl="0" algn="r" rtl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r>
                <a:rPr lang="en-US" sz="3500">
                  <a:solidFill>
                    <a:schemeClr val="dk1"/>
                  </a:solidFill>
                </a:rPr>
                <a:t>قراءة \ كتابة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r>
              <a:rPr lang="en-US" sz="3300" b="0" i="0" u="none" strike="noStrike" cap="none" baseline="0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  <a:rtl val="0"/>
              </a:rPr>
              <a:t>تعليم اللغة تواصلياً ضرورة أم ترف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301752" y="1268759"/>
            <a:ext cx="8503799" cy="543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56818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2400" b="0" i="0" u="none" strike="noStrike" cap="none" baseline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  <a:rtl val="0"/>
              </a:rPr>
              <a:t>ضرورة حتمية أن يتم تدريب المتعلم على استخدام الاستجابات اللغوية المتعددة كما ينبغي اختيار المفردات ذات الصلة الوثيقة بمواقف الاتصال، مما يساعد الدارس على </a:t>
            </a:r>
          </a:p>
          <a:p>
            <a:pPr marL="0" marR="0" lvl="0" indent="0" algn="r" rtl="0">
              <a:lnSpc>
                <a:spcPct val="156818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2400" b="0" i="0" u="none" strike="noStrike" cap="none" baseline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  <a:rtl val="0"/>
              </a:rPr>
              <a:t>أداء الوظائف اللغوية المطلوبة في الموقف الاتصالي</a:t>
            </a:r>
          </a:p>
          <a:p>
            <a:pPr marL="0" marR="0" lvl="0" indent="0" algn="r" rtl="0">
              <a:lnSpc>
                <a:spcPct val="156818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Georgia"/>
              <a:buNone/>
            </a:pPr>
            <a:endParaRPr sz="2400" b="0" i="0" u="none" strike="noStrike" cap="none" baseline="0">
              <a:solidFill>
                <a:srgbClr val="333333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r" rtl="0">
              <a:lnSpc>
                <a:spcPct val="156818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Georgia"/>
              <a:buNone/>
            </a:pPr>
            <a:endParaRPr sz="2400" b="0" i="0" u="none" strike="noStrike" cap="none" baseline="0">
              <a:solidFill>
                <a:srgbClr val="333333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r" rtl="0">
              <a:lnSpc>
                <a:spcPct val="156818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Georgia"/>
              <a:buNone/>
            </a:pPr>
            <a:endParaRPr sz="2400" b="0" i="0" u="none" strike="noStrike" cap="none" baseline="0">
              <a:solidFill>
                <a:srgbClr val="333333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r" rtl="0">
              <a:lnSpc>
                <a:spcPct val="156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Georgia"/>
              <a:buNone/>
            </a:pPr>
            <a:r>
              <a:rPr lang="en-US" sz="2400" b="0" i="0" u="none" strike="noStrike" cap="none" baseline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  <a:p>
            <a:pPr marL="0" marR="0" lvl="0" indent="0" algn="r" rtl="0">
              <a:lnSpc>
                <a:spcPct val="156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rgbClr val="333333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r" rtl="0">
              <a:lnSpc>
                <a:spcPct val="156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rgbClr val="333333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r" rtl="0">
              <a:lnSpc>
                <a:spcPct val="156818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1800" b="0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تعليم اللغة اتصالياَ  د.رشدي طعيمة</a:t>
            </a:r>
          </a:p>
          <a:p>
            <a:pPr marL="274320" marR="0" lvl="0" indent="-20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Georgia"/>
              <a:buNone/>
            </a:pPr>
            <a:endParaRPr sz="1800" b="0" i="0" u="none" strike="noStrike" cap="none" baseline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74320" marR="0" lvl="0" indent="-20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Georgia"/>
              <a:buNone/>
            </a:pPr>
            <a:endParaRPr sz="1800" b="0" i="0" u="none" strike="noStrike" cap="none" baseline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74320" marR="0" lvl="0" indent="-2032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Georgia"/>
              <a:buNone/>
            </a:pPr>
            <a:endParaRPr sz="1800" b="0" i="0" u="none" strike="noStrike" cap="none" baseline="0">
              <a:solidFill>
                <a:srgbClr val="FF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9791" y="3068959"/>
            <a:ext cx="4600574" cy="325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274320" lvl="0" indent="36829">
              <a:spcBef>
                <a:spcPts val="540"/>
              </a:spcBef>
              <a:buClr>
                <a:schemeClr val="dk1"/>
              </a:buClr>
              <a:buSzPct val="40740"/>
              <a:buFont typeface="Arial"/>
              <a:buNone/>
            </a:pPr>
            <a:r>
              <a:rPr lang="en-US" sz="2700">
                <a:solidFill>
                  <a:schemeClr val="dk1"/>
                </a:solidFill>
              </a:rPr>
              <a:t>Standards-Based Approach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213900" y="1417050"/>
            <a:ext cx="4130699" cy="517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3300">
                <a:latin typeface="Arial"/>
                <a:ea typeface="Arial"/>
                <a:cs typeface="Arial"/>
                <a:sym typeface="Arial"/>
              </a:rPr>
              <a:t>التواصل هو روح المعايير خاصة معايير القرن الحالي المتعلقة بتعليم اللغة لغير الناطقين بها.</a:t>
            </a:r>
          </a:p>
          <a:p>
            <a:pPr marL="0" lvl="0" indent="0" algn="r" rtl="0">
              <a:spcBef>
                <a:spcPts val="0"/>
              </a:spcBef>
              <a:buNone/>
            </a:pPr>
            <a:r>
              <a:rPr lang="en-US" sz="3300">
                <a:latin typeface="Arial"/>
                <a:ea typeface="Arial"/>
                <a:cs typeface="Arial"/>
                <a:sym typeface="Arial"/>
              </a:rPr>
              <a:t>وهو المحرك لكل سيناريوهات التعليم التي تهدف في النهاية إلى الإرتقاء بالمتعلم إلى درجة الإتقان</a:t>
            </a:r>
          </a:p>
          <a:p>
            <a:pPr marL="0" lvl="0" indent="0" algn="r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0150" y="1510625"/>
            <a:ext cx="4443324" cy="474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r>
              <a:rPr lang="en-US" sz="3300" b="0" i="0" u="none" strike="noStrike" cap="none" baseline="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  <a:rtl val="0"/>
              </a:rPr>
              <a:t>مناقشة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301752" y="1772816"/>
            <a:ext cx="850392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/>
            </a:r>
            <a:b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ما هو التواصل الشخصي؟ 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     </a:t>
            </a:r>
          </a:p>
          <a:p>
            <a:pPr marL="274320" marR="0" lvl="0" indent="55879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Font typeface="Georgia"/>
              <a:buNone/>
            </a:pPr>
            <a:endParaRPr sz="3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499875" y="-124708"/>
            <a:ext cx="8305799" cy="1274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/>
            </a:r>
            <a:br>
              <a:rPr lang="en-US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endParaRPr lang="en-US"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253" name="Shape 2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5300" y="3077737"/>
            <a:ext cx="4286250" cy="326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534399" cy="758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B9899"/>
              </a:buClr>
              <a:buSzPct val="25000"/>
              <a:buFont typeface="Georgia"/>
              <a:buNone/>
            </a:pPr>
            <a:r>
              <a:rPr lang="en-US" sz="2800" b="0" i="0" u="none" strike="noStrike" cap="none" baseline="0">
                <a:solidFill>
                  <a:srgbClr val="7B9899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•Interpersonal communication            التواصل الشخصي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301750" y="1430425"/>
            <a:ext cx="2403300" cy="512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74320" marR="0" lvl="0" indent="-13462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محادثة </a:t>
            </a:r>
          </a:p>
          <a:p>
            <a:pPr marL="274320" marR="0" lvl="0" indent="-13462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مقابلة </a:t>
            </a:r>
          </a:p>
          <a:p>
            <a:pPr marL="274320" marR="0" lvl="0" indent="-13462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ابداء رأي </a:t>
            </a:r>
          </a:p>
          <a:p>
            <a:pPr marL="274320" marR="0" lvl="0" indent="-13462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تقديم معلومات البحث عن معلومات</a:t>
            </a:r>
          </a:p>
          <a:p>
            <a:pPr marL="274320" marR="0" lvl="0" indent="-13462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تبادل معلومات </a:t>
            </a:r>
          </a:p>
          <a:p>
            <a:pPr marL="274320" marR="0" lvl="0" indent="-13462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3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الخ</a:t>
            </a:r>
          </a:p>
          <a:p>
            <a:pPr marL="274320" marR="0" lvl="0" indent="-134620" algn="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Georgia"/>
              <a:buNone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/>
            </a:r>
            <a:b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</a:br>
            <a:endParaRPr lang="en-US" sz="27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74320" marR="0" lvl="0" indent="-134620" algn="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 </a:t>
            </a:r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7375" y="1376950"/>
            <a:ext cx="6149399" cy="517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Civic">
  <a:themeElements>
    <a:clrScheme name="Civic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Application>Microsoft Macintosh PowerPoint</Application>
  <PresentationFormat>On-screen Show (4:3)</PresentationFormat>
  <Paragraphs>118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Civic</vt:lpstr>
      <vt:lpstr>  “Focusing on Interpersonal Skills”  Fun Activities Weekend School Learners</vt:lpstr>
      <vt:lpstr>المعايير الوطنية لتعليم اللغة العربية</vt:lpstr>
      <vt:lpstr>أنماط التواصل</vt:lpstr>
      <vt:lpstr>النواة / القاسم المشترك Common Core</vt:lpstr>
      <vt:lpstr>النواة / القاسم المشترك Common Core</vt:lpstr>
      <vt:lpstr>تعليم اللغة تواصلياً ضرورة أم ترف</vt:lpstr>
      <vt:lpstr>Standards-Based Approach</vt:lpstr>
      <vt:lpstr>مناقشة</vt:lpstr>
      <vt:lpstr>•Interpersonal communication            التواصل الشخصي</vt:lpstr>
      <vt:lpstr>Interpretive            التفسيري</vt:lpstr>
      <vt:lpstr>Presentational        العرض </vt:lpstr>
      <vt:lpstr>النشاط التواصلي</vt:lpstr>
      <vt:lpstr>مناقشة</vt:lpstr>
      <vt:lpstr>   التواصل  الشخصي</vt:lpstr>
      <vt:lpstr>مناقشة</vt:lpstr>
      <vt:lpstr>تصور لخطة لتعليم اللغة العربية تواصلياً</vt:lpstr>
      <vt:lpstr>نشاطات تواصلية غير مكلفة</vt:lpstr>
      <vt:lpstr>الروافد الداعمة لتعليم اللغة العربية</vt:lpstr>
      <vt:lpstr>الاستجابة الحركية الشاملة Total Physical Response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“Focusing on Interpersonal Skills”  Fun Activities Weekend School Learners</dc:title>
  <dc:creator>Samar Ghannoum</dc:creator>
  <cp:lastModifiedBy>Urooj Qureshi</cp:lastModifiedBy>
  <cp:revision>1</cp:revision>
  <dcterms:modified xsi:type="dcterms:W3CDTF">2015-12-11T22:55:56Z</dcterms:modified>
</cp:coreProperties>
</file>