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9" r:id="rId2"/>
    <p:sldId id="286" r:id="rId3"/>
    <p:sldId id="261" r:id="rId4"/>
    <p:sldId id="294" r:id="rId5"/>
    <p:sldId id="292" r:id="rId6"/>
    <p:sldId id="295" r:id="rId7"/>
    <p:sldId id="293" r:id="rId8"/>
    <p:sldId id="289" r:id="rId9"/>
    <p:sldId id="291" r:id="rId10"/>
    <p:sldId id="290" r:id="rId11"/>
    <p:sldId id="281" r:id="rId12"/>
    <p:sldId id="282" r:id="rId13"/>
    <p:sldId id="305" r:id="rId14"/>
    <p:sldId id="284" r:id="rId15"/>
    <p:sldId id="301" r:id="rId16"/>
    <p:sldId id="283" r:id="rId17"/>
    <p:sldId id="297" r:id="rId18"/>
    <p:sldId id="302" r:id="rId19"/>
    <p:sldId id="303" r:id="rId20"/>
    <p:sldId id="304" r:id="rId21"/>
    <p:sldId id="296" r:id="rId22"/>
    <p:sldId id="267" r:id="rId23"/>
    <p:sldId id="287" r:id="rId24"/>
    <p:sldId id="262"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6"/>
            <p14:sldId id="261"/>
            <p14:sldId id="294"/>
            <p14:sldId id="292"/>
            <p14:sldId id="295"/>
            <p14:sldId id="293"/>
            <p14:sldId id="289"/>
            <p14:sldId id="291"/>
            <p14:sldId id="290"/>
            <p14:sldId id="281"/>
            <p14:sldId id="282"/>
            <p14:sldId id="305"/>
            <p14:sldId id="284"/>
            <p14:sldId id="301"/>
            <p14:sldId id="283"/>
            <p14:sldId id="297"/>
            <p14:sldId id="302"/>
            <p14:sldId id="303"/>
            <p14:sldId id="304"/>
            <p14:sldId id="296"/>
            <p14:sldId id="267"/>
            <p14:sldId id="287"/>
            <p14:sldId id="262"/>
            <p14:sldId id="277"/>
          </p14:sldIdLst>
        </p14:section>
        <p14:section name="Overview and Objectives" id="{ABA716BF-3A5C-4ADB-94C9-CFEF84EBA240}">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5ADD5"/>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74" autoAdjust="0"/>
    <p:restoredTop sz="83977" autoAdjust="0"/>
  </p:normalViewPr>
  <p:slideViewPr>
    <p:cSldViewPr>
      <p:cViewPr varScale="1">
        <p:scale>
          <a:sx n="70" d="100"/>
          <a:sy n="70" d="100"/>
        </p:scale>
        <p:origin x="-1864" y="-96"/>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effectLst>
                <a:outerShdw blurRad="38100" dist="38100" dir="2700000" algn="tl">
                  <a:srgbClr val="000000">
                    <a:alpha val="43137"/>
                  </a:srgbClr>
                </a:outerShdw>
              </a:effectLst>
            </a:rPr>
            <a:t>Getting Standards to guide us</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4400" smtClean="0"/>
            <a:t>3</a:t>
          </a:r>
          <a:endParaRPr lang="en-US" sz="4400"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en-US" sz="3200" dirty="0" smtClean="0">
              <a:effectLst>
                <a:outerShdw blurRad="38100" dist="38100" dir="2700000" algn="tl">
                  <a:srgbClr val="000000">
                    <a:alpha val="43137"/>
                  </a:srgbClr>
                </a:outerShdw>
              </a:effectLst>
            </a:rPr>
            <a:t>Growing a lot in order to meet the challenges</a:t>
          </a:r>
          <a:endParaRPr lang="en-US" sz="3200" dirty="0">
            <a:effectLst>
              <a:outerShdw blurRad="38100" dist="38100" dir="2700000" algn="tl">
                <a:srgbClr val="000000">
                  <a:alpha val="43137"/>
                </a:srgbClr>
              </a:outerShdw>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sz="3200" dirty="0" smtClean="0">
              <a:effectLst>
                <a:outerShdw blurRad="38100" dist="38100" dir="2700000" algn="tl">
                  <a:srgbClr val="000000">
                    <a:alpha val="43137"/>
                  </a:srgbClr>
                </a:outerShdw>
              </a:effectLst>
            </a:rPr>
            <a:t>Teacher</a:t>
          </a:r>
          <a:r>
            <a:rPr lang="en-US" sz="3200" baseline="0" dirty="0" smtClean="0">
              <a:effectLst>
                <a:outerShdw blurRad="38100" dist="38100" dir="2700000" algn="tl">
                  <a:srgbClr val="000000">
                    <a:alpha val="43137"/>
                  </a:srgbClr>
                </a:outerShdw>
              </a:effectLst>
            </a:rPr>
            <a:t> Professional Development</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066871" y="-1848315"/>
          <a:ext cx="1047750"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Teacher</a:t>
          </a:r>
          <a:r>
            <a:rPr lang="en-US" sz="3200" kern="1200" baseline="0" dirty="0" smtClean="0">
              <a:effectLst>
                <a:outerShdw blurRad="38100" dist="38100" dir="2700000" algn="tl">
                  <a:srgbClr val="000000">
                    <a:alpha val="43137"/>
                  </a:srgbClr>
                </a:outerShdw>
              </a:effectLst>
            </a:rPr>
            <a:t> Professional Development</a:t>
          </a:r>
          <a:endParaRPr lang="en-US" sz="3200" kern="1200" dirty="0">
            <a:effectLst>
              <a:outerShdw blurRad="38100" dist="38100" dir="2700000" algn="tl">
                <a:srgbClr val="000000">
                  <a:alpha val="43137"/>
                </a:srgbClr>
              </a:outerShdw>
            </a:effectLst>
          </a:endParaRPr>
        </a:p>
      </dsp:txBody>
      <dsp:txXfrm rot="-5400000">
        <a:off x="1085603" y="132953"/>
        <a:ext cx="5010287" cy="1047750"/>
      </dsp:txXfrm>
    </dsp:sp>
    <dsp:sp modelId="{7E429971-BC57-430F-BB25-C0574E5E39E3}">
      <dsp:nvSpPr>
        <dsp:cNvPr id="0" name=""/>
        <dsp:cNvSpPr/>
      </dsp:nvSpPr>
      <dsp:spPr>
        <a:xfrm>
          <a:off x="109" y="0"/>
          <a:ext cx="1085492" cy="13096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1</a:t>
          </a:r>
          <a:endParaRPr lang="en-US" sz="4400" kern="1200" dirty="0"/>
        </a:p>
      </dsp:txBody>
      <dsp:txXfrm>
        <a:off x="53098" y="52989"/>
        <a:ext cx="979514" cy="1203709"/>
      </dsp:txXfrm>
    </dsp:sp>
    <dsp:sp modelId="{B37A5355-225B-4C6F-AED7-6C620F99EECC}">
      <dsp:nvSpPr>
        <dsp:cNvPr id="0" name=""/>
        <dsp:cNvSpPr/>
      </dsp:nvSpPr>
      <dsp:spPr>
        <a:xfrm rot="5400000">
          <a:off x="3066871" y="-473143"/>
          <a:ext cx="1047750" cy="5010287"/>
        </a:xfrm>
        <a:prstGeom prst="rect">
          <a:avLst/>
        </a:prstGeom>
        <a:solidFill>
          <a:schemeClr val="accent3">
            <a:tint val="40000"/>
            <a:alpha val="90000"/>
            <a:hueOff val="5358426"/>
            <a:satOff val="-6896"/>
            <a:lumOff val="-537"/>
            <a:alphaOff val="0"/>
          </a:schemeClr>
        </a:solidFill>
        <a:ln w="9525" cap="flat" cmpd="sng" algn="ctr">
          <a:solidFill>
            <a:schemeClr val="accent3">
              <a:tint val="40000"/>
              <a:alpha val="90000"/>
              <a:hueOff val="5358426"/>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Getting Standards to guide us</a:t>
          </a:r>
          <a:endParaRPr lang="en-US" sz="3200" kern="1200" dirty="0">
            <a:effectLst>
              <a:outerShdw blurRad="38100" dist="38100" dir="2700000" algn="tl">
                <a:srgbClr val="000000">
                  <a:alpha val="43137"/>
                </a:srgbClr>
              </a:outerShdw>
            </a:effectLst>
          </a:endParaRPr>
        </a:p>
      </dsp:txBody>
      <dsp:txXfrm rot="-5400000">
        <a:off x="1085603" y="1508125"/>
        <a:ext cx="5010287" cy="1047750"/>
      </dsp:txXfrm>
    </dsp:sp>
    <dsp:sp modelId="{C04276DC-EE64-470A-B8BC-09067B8045FA}">
      <dsp:nvSpPr>
        <dsp:cNvPr id="0" name=""/>
        <dsp:cNvSpPr/>
      </dsp:nvSpPr>
      <dsp:spPr>
        <a:xfrm>
          <a:off x="109" y="1377156"/>
          <a:ext cx="1085492" cy="1309687"/>
        </a:xfrm>
        <a:prstGeom prst="roundRect">
          <a:avLst/>
        </a:prstGeom>
        <a:gradFill rotWithShape="0">
          <a:gsLst>
            <a:gs pos="0">
              <a:schemeClr val="accent3">
                <a:hueOff val="5625133"/>
                <a:satOff val="-8440"/>
                <a:lumOff val="-1373"/>
                <a:alphaOff val="0"/>
                <a:shade val="51000"/>
                <a:satMod val="130000"/>
              </a:schemeClr>
            </a:gs>
            <a:gs pos="80000">
              <a:schemeClr val="accent3">
                <a:hueOff val="5625133"/>
                <a:satOff val="-8440"/>
                <a:lumOff val="-1373"/>
                <a:alphaOff val="0"/>
                <a:shade val="93000"/>
                <a:satMod val="130000"/>
              </a:schemeClr>
            </a:gs>
            <a:gs pos="100000">
              <a:schemeClr val="accent3">
                <a:hueOff val="5625133"/>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53098" y="1430145"/>
        <a:ext cx="979514" cy="1203709"/>
      </dsp:txXfrm>
    </dsp:sp>
    <dsp:sp modelId="{C7C3E6FD-D83F-4BDA-907E-B5EE041DA931}">
      <dsp:nvSpPr>
        <dsp:cNvPr id="0" name=""/>
        <dsp:cNvSpPr/>
      </dsp:nvSpPr>
      <dsp:spPr>
        <a:xfrm rot="5400000">
          <a:off x="3066871" y="902028"/>
          <a:ext cx="1047750" cy="5010287"/>
        </a:xfrm>
        <a:prstGeom prst="rect">
          <a:avLst/>
        </a:prstGeom>
        <a:solidFill>
          <a:schemeClr val="accent3">
            <a:tint val="40000"/>
            <a:alpha val="90000"/>
            <a:hueOff val="10716852"/>
            <a:satOff val="-13793"/>
            <a:lumOff val="-1075"/>
            <a:alphaOff val="0"/>
          </a:schemeClr>
        </a:solidFill>
        <a:ln w="9525" cap="flat" cmpd="sng" algn="ctr">
          <a:solidFill>
            <a:schemeClr val="accent3">
              <a:tint val="40000"/>
              <a:alpha val="90000"/>
              <a:hueOff val="10716852"/>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effectLst>
                <a:outerShdw blurRad="38100" dist="38100" dir="2700000" algn="tl">
                  <a:srgbClr val="000000">
                    <a:alpha val="43137"/>
                  </a:srgbClr>
                </a:outerShdw>
              </a:effectLst>
            </a:rPr>
            <a:t>Growing a lot in order to meet the challenges</a:t>
          </a:r>
          <a:endParaRPr lang="en-US" sz="3200" kern="1200" dirty="0">
            <a:effectLst>
              <a:outerShdw blurRad="38100" dist="38100" dir="2700000" algn="tl">
                <a:srgbClr val="000000">
                  <a:alpha val="43137"/>
                </a:srgbClr>
              </a:outerShdw>
            </a:effectLst>
          </a:endParaRPr>
        </a:p>
      </dsp:txBody>
      <dsp:txXfrm rot="-5400000">
        <a:off x="1085603" y="2883296"/>
        <a:ext cx="5010287" cy="1047750"/>
      </dsp:txXfrm>
    </dsp:sp>
    <dsp:sp modelId="{F5034101-5B7D-4FE7-B47A-5A48CF39606B}">
      <dsp:nvSpPr>
        <dsp:cNvPr id="0" name=""/>
        <dsp:cNvSpPr/>
      </dsp:nvSpPr>
      <dsp:spPr>
        <a:xfrm>
          <a:off x="109" y="2752328"/>
          <a:ext cx="1085492" cy="1309687"/>
        </a:xfrm>
        <a:prstGeom prst="roundRect">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3</a:t>
          </a:r>
          <a:endParaRPr lang="en-US" sz="4400" kern="1200" dirty="0"/>
        </a:p>
      </dsp:txBody>
      <dsp:txXfrm>
        <a:off x="53098" y="2805317"/>
        <a:ext cx="979514" cy="120370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2/4/16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a:t>
            </a:r>
            <a:r>
              <a:rPr lang="en-US" sz="1200" kern="1200" dirty="0" smtClean="0">
                <a:solidFill>
                  <a:schemeClr val="tx1"/>
                </a:solidFill>
                <a:effectLst/>
                <a:latin typeface="+mn-lt"/>
                <a:ea typeface="+mn-ea"/>
                <a:cs typeface="+mn-cs"/>
              </a:rPr>
              <a:t>Briefly describe each objective and how the audience will benefit from this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200" u="none" kern="1200" dirty="0" smtClean="0">
                <a:solidFill>
                  <a:schemeClr val="tx1"/>
                </a:solidFill>
                <a:effectLst/>
                <a:latin typeface="+mn-lt"/>
                <a:ea typeface="+mn-ea"/>
                <a:cs typeface="+mn-cs"/>
              </a:rPr>
              <a:t>This is another option for an overview slide. </a:t>
            </a:r>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25</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2/4/16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2/4/16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www.iste.org/standards/ISTE-standards/standards-for-students" TargetMode="External"/><Relationship Id="rId4" Type="http://schemas.openxmlformats.org/officeDocument/2006/relationships/hyperlink" Target="https://www.iste.org/explore/articleDetail?articleid=670&amp;category=In-the-classroom&amp;article" TargetMode="External"/><Relationship Id="rId5" Type="http://schemas.openxmlformats.org/officeDocument/2006/relationships/hyperlink" Target="http://www.nasa.gov/dln" TargetMode="External"/><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ason.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edb.org/ilibrarian/a-librarians-guide-to-makerspaces/"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0.xml"/><Relationship Id="rId5" Type="http://schemas.openxmlformats.org/officeDocument/2006/relationships/image" Target="../media/image18.png"/><Relationship Id="rId1" Type="http://schemas.openxmlformats.org/officeDocument/2006/relationships/tags" Target="../tags/tag10.xml"/><Relationship Id="rId2"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Layout" Target="../slideLayouts/slideLayout4.xml"/><Relationship Id="rId5" Type="http://schemas.openxmlformats.org/officeDocument/2006/relationships/notesSlide" Target="../notesSlides/notesSlide11.xml"/><Relationship Id="rId6" Type="http://schemas.openxmlformats.org/officeDocument/2006/relationships/image" Target="../media/image19.png"/><Relationship Id="rId1" Type="http://schemas.openxmlformats.org/officeDocument/2006/relationships/tags" Target="../tags/tag12.xml"/><Relationship Id="rId2"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hyperlink" Target="mailto:seemaimam@gmail.com" TargetMode="External"/><Relationship Id="rId1" Type="http://schemas.openxmlformats.org/officeDocument/2006/relationships/tags" Target="../tags/tag15.xml"/><Relationship Id="rId2"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3.xml"/><Relationship Id="rId1" Type="http://schemas.openxmlformats.org/officeDocument/2006/relationships/tags" Target="../tags/tag4.xml"/><Relationship Id="rId2"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hyperlink" Target="http://www.nowhereroad.com/twt/animations/TechAdop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eschoolnews.com/" TargetMode="External"/><Relationship Id="rId4" Type="http://schemas.openxmlformats.org/officeDocument/2006/relationships/hyperlink" Target="http://www.iste.org/standards" TargetMode="External"/><Relationship Id="rId5" Type="http://schemas.openxmlformats.org/officeDocument/2006/relationships/hyperlink" Target="http://www.iceberg.org/ice_conference" TargetMode="External"/><Relationship Id="rId1" Type="http://schemas.openxmlformats.org/officeDocument/2006/relationships/slideLayout" Target="../slideLayouts/slideLayout3.xml"/><Relationship Id="rId2" Type="http://schemas.openxmlformats.org/officeDocument/2006/relationships/hyperlink" Target="http://www.edutopia.org/"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3.xml"/><Relationship Id="rId5" Type="http://schemas.openxmlformats.org/officeDocument/2006/relationships/notesSlide" Target="../notesSlides/notesSlide4.xml"/><Relationship Id="rId6" Type="http://schemas.openxmlformats.org/officeDocument/2006/relationships/hyperlink" Target="http://tec-variety.com/" TargetMode="External"/><Relationship Id="rId7" Type="http://schemas.openxmlformats.org/officeDocument/2006/relationships/hyperlink" Target="https://thejournal.com/" TargetMode="External"/><Relationship Id="rId8" Type="http://schemas.openxmlformats.org/officeDocument/2006/relationships/hyperlink" Target="http://www.techlearning.com/" TargetMode="External"/><Relationship Id="rId1" Type="http://schemas.openxmlformats.org/officeDocument/2006/relationships/tags" Target="../tags/tag7.xml"/><Relationship Id="rId2"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tec-variety.com/freestuff.php" TargetMode="External"/><Relationship Id="rId4" Type="http://schemas.openxmlformats.org/officeDocument/2006/relationships/hyperlink" Target="http://www.amazon.com/dp/B00KJ1FAC8" TargetMode="External"/><Relationship Id="rId5"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hyperlink" Target="http://tec-variety.com/TEC-Variety_eBook_5-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295400" y="381000"/>
            <a:ext cx="7315200" cy="2667000"/>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300" dirty="0" smtClean="0">
                <a:solidFill>
                  <a:srgbClr val="009ED6"/>
                </a:solidFill>
              </a:rPr>
              <a:t>Technology </a:t>
            </a:r>
            <a:r>
              <a:rPr lang="en-US" sz="5300" dirty="0">
                <a:solidFill>
                  <a:srgbClr val="009ED6"/>
                </a:solidFill>
              </a:rPr>
              <a:t>in the Digital Classrooms, Where Teachers Prepare for the Future</a:t>
            </a:r>
            <a:br>
              <a:rPr lang="en-US" sz="5300" dirty="0">
                <a:solidFill>
                  <a:srgbClr val="009ED6"/>
                </a:solidFill>
              </a:rPr>
            </a:br>
            <a:r>
              <a:rPr lang="en-U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custDataLst>
              <p:tags r:id="rId3"/>
            </p:custDataLst>
          </p:nvPr>
        </p:nvSpPr>
        <p:spPr>
          <a:xfrm>
            <a:off x="3505200" y="3429000"/>
            <a:ext cx="5229728" cy="2743200"/>
          </a:xfrm>
        </p:spPr>
        <p:txBody>
          <a:bodyPr>
            <a:normAutofit fontScale="92500" lnSpcReduction="10000"/>
          </a:bodyPr>
          <a:lstStyle/>
          <a:p>
            <a:r>
              <a:rPr lang="en-US" sz="3000" b="1" dirty="0" smtClean="0">
                <a:solidFill>
                  <a:srgbClr val="25ADD5"/>
                </a:solidFill>
                <a:latin typeface="+mn-lt"/>
              </a:rPr>
              <a:t>Dr. </a:t>
            </a:r>
            <a:r>
              <a:rPr lang="en-US" sz="3000" b="1" dirty="0" err="1" smtClean="0">
                <a:solidFill>
                  <a:srgbClr val="25ADD5"/>
                </a:solidFill>
                <a:latin typeface="+mn-lt"/>
              </a:rPr>
              <a:t>Seema</a:t>
            </a:r>
            <a:r>
              <a:rPr lang="en-US" sz="3000" b="1" dirty="0" smtClean="0">
                <a:solidFill>
                  <a:srgbClr val="25ADD5"/>
                </a:solidFill>
                <a:latin typeface="+mn-lt"/>
              </a:rPr>
              <a:t> A. Imam </a:t>
            </a:r>
          </a:p>
          <a:p>
            <a:r>
              <a:rPr lang="en-US" sz="3000" b="1" dirty="0" smtClean="0">
                <a:solidFill>
                  <a:srgbClr val="25ADD5"/>
                </a:solidFill>
                <a:latin typeface="+mn-lt"/>
              </a:rPr>
              <a:t>National Louis University</a:t>
            </a:r>
          </a:p>
          <a:p>
            <a:r>
              <a:rPr lang="en-US" sz="3000" b="1" dirty="0" smtClean="0">
                <a:solidFill>
                  <a:srgbClr val="25ADD5"/>
                </a:solidFill>
                <a:latin typeface="+mn-lt"/>
              </a:rPr>
              <a:t>Islamic Society of North America</a:t>
            </a:r>
          </a:p>
          <a:p>
            <a:r>
              <a:rPr lang="en-US" sz="3000" b="1" dirty="0" smtClean="0">
                <a:solidFill>
                  <a:srgbClr val="25ADD5"/>
                </a:solidFill>
                <a:latin typeface="+mn-lt"/>
              </a:rPr>
              <a:t>March 25-27, 2016</a:t>
            </a:r>
            <a:r>
              <a:rPr lang="en-US" sz="3000" b="1" dirty="0">
                <a:solidFill>
                  <a:srgbClr val="25ADD5"/>
                </a:solidFill>
                <a:latin typeface="+mn-lt"/>
              </a:rPr>
              <a:t/>
            </a:r>
            <a:br>
              <a:rPr lang="en-US" sz="3000" b="1" dirty="0">
                <a:solidFill>
                  <a:srgbClr val="25ADD5"/>
                </a:solidFill>
                <a:latin typeface="+mn-lt"/>
              </a:rPr>
            </a:br>
            <a:r>
              <a:rPr lang="en-US" sz="3000" b="1" dirty="0" smtClean="0">
                <a:solidFill>
                  <a:srgbClr val="25ADD5"/>
                </a:solidFill>
                <a:latin typeface="+mn-lt"/>
              </a:rPr>
              <a:t>Rosemont, IL</a:t>
            </a:r>
          </a:p>
          <a:p>
            <a:r>
              <a:rPr lang="en-US" sz="2400" b="1" dirty="0" smtClean="0">
                <a:solidFill>
                  <a:srgbClr val="25ADD5"/>
                </a:solidFill>
                <a:latin typeface="+mn-lt"/>
              </a:rPr>
              <a:t> </a:t>
            </a:r>
            <a:endParaRPr lang="en-US" sz="2400" b="1" dirty="0">
              <a:solidFill>
                <a:srgbClr val="25ADD5"/>
              </a:solidFill>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Curtis Bonk’s Book Tec-Variety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In this book, you will discover:</a:t>
            </a:r>
            <a:r>
              <a:rPr lang="en-US" dirty="0"/>
              <a:t> A wellspring of Web resources; </a:t>
            </a:r>
          </a:p>
          <a:p>
            <a:r>
              <a:rPr lang="en-US" dirty="0"/>
              <a:t>10 fully documented successful motivational principles; </a:t>
            </a:r>
          </a:p>
          <a:p>
            <a:r>
              <a:rPr lang="en-US" dirty="0"/>
              <a:t>Hundreds of activities to motivate and engage online learners; </a:t>
            </a:r>
          </a:p>
          <a:p>
            <a:r>
              <a:rPr lang="en-US" dirty="0"/>
              <a:t>Proven ideas on how to design interactive and collaborative courses; </a:t>
            </a:r>
          </a:p>
          <a:p>
            <a:r>
              <a:rPr lang="en-US" dirty="0"/>
              <a:t>A realistic path toward meaningful and relevant online learning; </a:t>
            </a:r>
          </a:p>
          <a:p>
            <a:r>
              <a:rPr lang="en-US" dirty="0"/>
              <a:t>Detailed risk, cost, and time guidelines for each activity; </a:t>
            </a:r>
          </a:p>
          <a:p>
            <a:r>
              <a:rPr lang="en-US" dirty="0"/>
              <a:t>A thoroughly researched basis for each idea and activity; </a:t>
            </a:r>
          </a:p>
          <a:p>
            <a:r>
              <a:rPr lang="en-US" dirty="0"/>
              <a:t>Hope (yes, real hope!) for engaging online learners. </a:t>
            </a:r>
          </a:p>
          <a:p>
            <a:endParaRPr lang="en-US" dirty="0"/>
          </a:p>
        </p:txBody>
      </p:sp>
    </p:spTree>
    <p:extLst>
      <p:ext uri="{BB962C8B-B14F-4D97-AF65-F5344CB8AC3E}">
        <p14:creationId xmlns:p14="http://schemas.microsoft.com/office/powerpoint/2010/main" val="115558623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19200" y="1066800"/>
            <a:ext cx="5562600" cy="5410200"/>
          </a:xfrm>
          <a:prstGeom prst="rect">
            <a:avLst/>
          </a:prstGeom>
          <a:noFill/>
        </p:spPr>
        <p:txBody>
          <a:bodyPr wrap="square" rtlCol="0">
            <a:normAutofit/>
          </a:bodyPr>
          <a:lstStyle/>
          <a:p>
            <a:r>
              <a:rPr lang="en-US" sz="8000" b="1" dirty="0" smtClean="0">
                <a:solidFill>
                  <a:srgbClr val="009ED6"/>
                </a:solidFill>
              </a:rPr>
              <a:t>Creators</a:t>
            </a:r>
          </a:p>
          <a:p>
            <a:r>
              <a:rPr lang="en-US" sz="8000" b="1" dirty="0" smtClean="0">
                <a:solidFill>
                  <a:srgbClr val="009ED6"/>
                </a:solidFill>
              </a:rPr>
              <a:t>&amp;</a:t>
            </a:r>
            <a:r>
              <a:rPr lang="en-US" sz="8000" b="1" dirty="0">
                <a:solidFill>
                  <a:srgbClr val="009ED6"/>
                </a:solidFill>
              </a:rPr>
              <a:t> </a:t>
            </a:r>
            <a:r>
              <a:rPr lang="en-US" sz="8000" b="1" dirty="0" smtClean="0">
                <a:solidFill>
                  <a:srgbClr val="009ED6"/>
                </a:solidFill>
              </a:rPr>
              <a:t>Curators</a:t>
            </a:r>
          </a:p>
          <a:p>
            <a:r>
              <a:rPr lang="en-US" sz="8000" b="1" dirty="0" smtClean="0">
                <a:solidFill>
                  <a:srgbClr val="009ED6"/>
                </a:solidFill>
              </a:rPr>
              <a:t>Classroom Delivery !!</a:t>
            </a:r>
            <a:endParaRPr lang="en-US" sz="8000" b="1" dirty="0" smtClean="0">
              <a:solidFill>
                <a:srgbClr val="009ED6"/>
              </a:solidFill>
            </a:endParaRPr>
          </a:p>
          <a:p>
            <a:pPr algn="ctr"/>
            <a:endParaRPr lang="en-US" sz="7200" dirty="0" smtClean="0"/>
          </a:p>
          <a:p>
            <a:pPr algn="ct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36829"/>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447800"/>
            <a:ext cx="6858000" cy="5410200"/>
          </a:xfrm>
          <a:prstGeom prst="rect">
            <a:avLst/>
          </a:prstGeom>
          <a:noFill/>
        </p:spPr>
        <p:txBody>
          <a:bodyPr wrap="square" rtlCol="0">
            <a:normAutofit/>
          </a:bodyPr>
          <a:lstStyle/>
          <a:p>
            <a:r>
              <a:rPr lang="en-US" sz="7200" b="1" dirty="0" smtClean="0">
                <a:solidFill>
                  <a:srgbClr val="009ED6"/>
                </a:solidFill>
              </a:rPr>
              <a:t>ISTE Standards</a:t>
            </a:r>
          </a:p>
          <a:p>
            <a:r>
              <a:rPr lang="en-US" sz="7200" b="1" dirty="0" smtClean="0">
                <a:solidFill>
                  <a:srgbClr val="009ED6"/>
                </a:solidFill>
              </a:rPr>
              <a:t>For our leaders, teachers and students !</a:t>
            </a:r>
            <a:endParaRPr lang="en-US" sz="7200" b="1" dirty="0">
              <a:solidFill>
                <a:srgbClr val="009ED6"/>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1447800"/>
            <a:ext cx="6858000" cy="5410200"/>
          </a:xfrm>
          <a:prstGeom prst="rect">
            <a:avLst/>
          </a:prstGeom>
          <a:noFill/>
        </p:spPr>
        <p:txBody>
          <a:bodyPr wrap="square" rtlCol="0">
            <a:normAutofit/>
          </a:bodyPr>
          <a:lstStyle/>
          <a:p>
            <a:r>
              <a:rPr lang="en-US" sz="7200" b="1" dirty="0" smtClean="0">
                <a:solidFill>
                  <a:srgbClr val="009ED6"/>
                </a:solidFill>
              </a:rPr>
              <a:t>ISTE Standards</a:t>
            </a:r>
          </a:p>
          <a:p>
            <a:r>
              <a:rPr lang="en-US" sz="7200" b="1" dirty="0" smtClean="0">
                <a:solidFill>
                  <a:srgbClr val="009ED6"/>
                </a:solidFill>
              </a:rPr>
              <a:t>For our leaders, teachers and students !</a:t>
            </a:r>
            <a:endParaRPr lang="en-US" sz="7200" b="1" dirty="0">
              <a:solidFill>
                <a:srgbClr val="009ED6"/>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extLst>
      <p:ext uri="{BB962C8B-B14F-4D97-AF65-F5344CB8AC3E}">
        <p14:creationId xmlns:p14="http://schemas.microsoft.com/office/powerpoint/2010/main" val="266928220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0" y="2133600"/>
            <a:ext cx="6095999" cy="4495799"/>
          </a:xfrm>
          <a:prstGeom prst="rect">
            <a:avLst/>
          </a:prstGeom>
          <a:noFill/>
        </p:spPr>
        <p:txBody>
          <a:bodyPr wrap="square" rtlCol="0">
            <a:normAutofit lnSpcReduction="10000"/>
          </a:bodyPr>
          <a:lstStyle/>
          <a:p>
            <a:r>
              <a:rPr lang="en-US" dirty="0" smtClean="0">
                <a:hlinkClick r:id="rId3"/>
              </a:rPr>
              <a:t>http://www.iste.org/standards/ISTE-standards/standards-for-students</a:t>
            </a:r>
            <a:endParaRPr lang="en-US" dirty="0" smtClean="0"/>
          </a:p>
          <a:p>
            <a:endParaRPr lang="en-US" dirty="0"/>
          </a:p>
          <a:p>
            <a:r>
              <a:rPr lang="en-US" dirty="0">
                <a:hlinkClick r:id="rId4"/>
              </a:rPr>
              <a:t>https://www.iste.org/explore/articleDetail?articleid=670&amp;category=In-the-classroom&amp;article</a:t>
            </a:r>
            <a:r>
              <a:rPr lang="en-US" dirty="0" smtClean="0"/>
              <a:t>=</a:t>
            </a:r>
          </a:p>
          <a:p>
            <a:endParaRPr lang="en-US" dirty="0"/>
          </a:p>
          <a:p>
            <a:endParaRPr lang="en-US" dirty="0" smtClean="0"/>
          </a:p>
          <a:p>
            <a:r>
              <a:rPr lang="en-US" b="1" dirty="0">
                <a:hlinkClick r:id="rId5"/>
              </a:rPr>
              <a:t>NASA’s Digital Learning Network</a:t>
            </a:r>
            <a:r>
              <a:rPr lang="en-US" dirty="0"/>
              <a:t>. Engaging with scientists from the U.S. National Aeronautics and Space Administration (NASA) is now at your fingertips through these free and interactive webcasts and videoconferences that allow students of all ages to work hand in hand with NASA’s experts and educational specialists. Educators can find a list of upcoming events related to astronomy, physics, algebra and more on the website. Each event provides teachers with downloadable educator guides and tips on what students need to have on the day of the event.</a:t>
            </a:r>
            <a:endParaRPr lang="en-US" dirty="0" smtClean="0"/>
          </a:p>
          <a:p>
            <a:endParaRPr lang="en-US" dirty="0" smtClean="0"/>
          </a:p>
          <a:p>
            <a:endParaRPr lang="en-US" dirty="0"/>
          </a:p>
        </p:txBody>
      </p:sp>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2" name="TextBox 1"/>
          <p:cNvSpPr txBox="1"/>
          <p:nvPr/>
        </p:nvSpPr>
        <p:spPr>
          <a:xfrm>
            <a:off x="1676400" y="838200"/>
            <a:ext cx="7239000" cy="646331"/>
          </a:xfrm>
          <a:prstGeom prst="rect">
            <a:avLst/>
          </a:prstGeom>
          <a:noFill/>
        </p:spPr>
        <p:txBody>
          <a:bodyPr wrap="square" rtlCol="0">
            <a:spAutoFit/>
          </a:bodyPr>
          <a:lstStyle/>
          <a:p>
            <a:r>
              <a:rPr lang="en-US" sz="3600" b="1" dirty="0" smtClean="0">
                <a:solidFill>
                  <a:srgbClr val="0000FF"/>
                </a:solidFill>
              </a:rPr>
              <a:t>Connect your students with Science</a:t>
            </a:r>
            <a:endParaRPr lang="en-US" sz="3600" b="1" dirty="0">
              <a:solidFill>
                <a:srgbClr val="0000FF"/>
              </a:solidFill>
            </a:endParaRPr>
          </a:p>
        </p:txBody>
      </p:sp>
      <p:pic>
        <p:nvPicPr>
          <p:cNvPr id="4" name="Picture 3" descr="skype clip ar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1" y="3810000"/>
            <a:ext cx="2856787" cy="2705100"/>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8991600" cy="3886200"/>
          </a:xfrm>
        </p:spPr>
        <p:txBody>
          <a:bodyPr>
            <a:normAutofit/>
          </a:bodyPr>
          <a:lstStyle/>
          <a:p>
            <a:r>
              <a:rPr lang="en-US" sz="2400" dirty="0"/>
              <a:t/>
            </a:r>
            <a:br>
              <a:rPr lang="en-US" sz="2400" dirty="0"/>
            </a:br>
            <a:r>
              <a:rPr lang="en-US" sz="2400" dirty="0">
                <a:hlinkClick r:id="rId2"/>
              </a:rPr>
              <a:t>The JASON Project</a:t>
            </a:r>
            <a:r>
              <a:rPr lang="en-US" sz="2400" dirty="0"/>
              <a:t>. If your classroom adventures lead you into a world of nature exploration, then this project may be the right fit. You and your students can engage with hurricane or tornado researchers live from the U.S. National Oceanic and Atmospheric Administration (NOAA). Working side by side with leading experts from NASA, NOAA, the U.S. Department of Energy, and the National Geographic Society, educators can use the JASON curriculum to teach about weather, ecology and energy.</a:t>
            </a:r>
          </a:p>
        </p:txBody>
      </p:sp>
      <p:sp>
        <p:nvSpPr>
          <p:cNvPr id="4" name="TextBox 3"/>
          <p:cNvSpPr txBox="1"/>
          <p:nvPr/>
        </p:nvSpPr>
        <p:spPr>
          <a:xfrm>
            <a:off x="990600" y="2438400"/>
            <a:ext cx="7014285" cy="923330"/>
          </a:xfrm>
          <a:prstGeom prst="rect">
            <a:avLst/>
          </a:prstGeom>
          <a:noFill/>
        </p:spPr>
        <p:txBody>
          <a:bodyPr wrap="none" rtlCol="0">
            <a:spAutoFit/>
          </a:bodyPr>
          <a:lstStyle/>
          <a:p>
            <a:r>
              <a:rPr lang="en-US" sz="3600" b="1" dirty="0">
                <a:solidFill>
                  <a:srgbClr val="0000FF"/>
                </a:solidFill>
              </a:rPr>
              <a:t>Connect your students with Science</a:t>
            </a:r>
          </a:p>
          <a:p>
            <a:endParaRPr lang="en-US" dirty="0"/>
          </a:p>
        </p:txBody>
      </p:sp>
    </p:spTree>
    <p:extLst>
      <p:ext uri="{BB962C8B-B14F-4D97-AF65-F5344CB8AC3E}">
        <p14:creationId xmlns:p14="http://schemas.microsoft.com/office/powerpoint/2010/main" val="336088947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9400" y="457200"/>
            <a:ext cx="6019800" cy="6096000"/>
          </a:xfrm>
          <a:prstGeom prst="rect">
            <a:avLst/>
          </a:prstGeom>
          <a:noFill/>
        </p:spPr>
        <p:txBody>
          <a:bodyPr wrap="square" rtlCol="0">
            <a:normAutofit lnSpcReduction="10000"/>
          </a:bodyPr>
          <a:lstStyle/>
          <a:p>
            <a:r>
              <a:rPr lang="en-US" sz="7200" b="1" dirty="0" smtClean="0">
                <a:solidFill>
                  <a:srgbClr val="009ED6"/>
                </a:solidFill>
              </a:rPr>
              <a:t>New </a:t>
            </a:r>
            <a:r>
              <a:rPr lang="en-US" sz="7200" b="1" dirty="0" smtClean="0">
                <a:solidFill>
                  <a:srgbClr val="009ED6"/>
                </a:solidFill>
              </a:rPr>
              <a:t>Directions</a:t>
            </a:r>
          </a:p>
          <a:p>
            <a:r>
              <a:rPr lang="en-US" sz="7200" b="1" dirty="0" smtClean="0">
                <a:solidFill>
                  <a:srgbClr val="009ED6"/>
                </a:solidFill>
              </a:rPr>
              <a:t>What are the ISTE NETS:</a:t>
            </a:r>
          </a:p>
          <a:p>
            <a:r>
              <a:rPr lang="en-US" sz="7200" b="1" dirty="0" smtClean="0">
                <a:solidFill>
                  <a:srgbClr val="009ED6"/>
                </a:solidFill>
              </a:rPr>
              <a:t>Student technology standards </a:t>
            </a:r>
            <a:endParaRPr lang="en-US" sz="7200" b="1" dirty="0">
              <a:solidFill>
                <a:srgbClr val="009ED6"/>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S 1 clip 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57200"/>
            <a:ext cx="8320108" cy="5791200"/>
          </a:xfrm>
          <a:prstGeom prst="rect">
            <a:avLst/>
          </a:prstGeom>
        </p:spPr>
      </p:pic>
    </p:spTree>
    <p:extLst>
      <p:ext uri="{BB962C8B-B14F-4D97-AF65-F5344CB8AC3E}">
        <p14:creationId xmlns:p14="http://schemas.microsoft.com/office/powerpoint/2010/main" val="28084924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S 2 clip 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492"/>
            <a:ext cx="6934200" cy="6243010"/>
          </a:xfrm>
          <a:prstGeom prst="rect">
            <a:avLst/>
          </a:prstGeom>
        </p:spPr>
      </p:pic>
    </p:spTree>
    <p:extLst>
      <p:ext uri="{BB962C8B-B14F-4D97-AF65-F5344CB8AC3E}">
        <p14:creationId xmlns:p14="http://schemas.microsoft.com/office/powerpoint/2010/main" val="74961481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TS 3 clip a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97" y="533400"/>
            <a:ext cx="8051503" cy="5504862"/>
          </a:xfrm>
          <a:prstGeom prst="rect">
            <a:avLst/>
          </a:prstGeom>
        </p:spPr>
      </p:pic>
    </p:spTree>
    <p:extLst>
      <p:ext uri="{BB962C8B-B14F-4D97-AF65-F5344CB8AC3E}">
        <p14:creationId xmlns:p14="http://schemas.microsoft.com/office/powerpoint/2010/main" val="344393213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8991600" cy="4876800"/>
          </a:xfrm>
        </p:spPr>
        <p:txBody>
          <a:bodyPr>
            <a:normAutofit/>
          </a:bodyPr>
          <a:lstStyle/>
          <a:p>
            <a:r>
              <a:rPr lang="en-US" sz="2000" dirty="0"/>
              <a:t/>
            </a:r>
            <a:br>
              <a:rPr lang="en-US" sz="2000" dirty="0"/>
            </a:br>
            <a:r>
              <a:rPr lang="en-US" sz="2800" dirty="0">
                <a:solidFill>
                  <a:srgbClr val="009ED6"/>
                </a:solidFill>
              </a:rPr>
              <a:t>This presentation is designed to discuss and demonstrate new skill sets for teachers in their personal professional development as well as for their own classroom delivery</a:t>
            </a:r>
            <a:r>
              <a:rPr lang="en-US" sz="2800" dirty="0" smtClean="0">
                <a:solidFill>
                  <a:srgbClr val="009ED6"/>
                </a:solidFill>
              </a:rPr>
              <a:t>. As schools </a:t>
            </a:r>
            <a:r>
              <a:rPr lang="en-US" sz="2800" dirty="0">
                <a:solidFill>
                  <a:srgbClr val="009ED6"/>
                </a:solidFill>
              </a:rPr>
              <a:t>send students in to a world filled with digital interactivity, they must experience the new digital library, the digital assignment, assessment and 3-D technologies as well as the Maker Spaces.  Creating digital classrooms for interacting with the global world is today’s technology challenge. </a:t>
            </a:r>
            <a:r>
              <a:rPr lang="en-US" sz="2800" dirty="0"/>
              <a:t/>
            </a:r>
            <a:br>
              <a:rPr lang="en-US" sz="2800" dirty="0"/>
            </a:b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S 4 clip 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50" y="304799"/>
            <a:ext cx="7538450" cy="6078623"/>
          </a:xfrm>
          <a:prstGeom prst="rect">
            <a:avLst/>
          </a:prstGeom>
        </p:spPr>
      </p:pic>
    </p:spTree>
    <p:extLst>
      <p:ext uri="{BB962C8B-B14F-4D97-AF65-F5344CB8AC3E}">
        <p14:creationId xmlns:p14="http://schemas.microsoft.com/office/powerpoint/2010/main" val="33886709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743200"/>
            <a:ext cx="8839200" cy="4431983"/>
          </a:xfrm>
          <a:prstGeom prst="rect">
            <a:avLst/>
          </a:prstGeom>
        </p:spPr>
        <p:txBody>
          <a:bodyPr wrap="square">
            <a:spAutoFit/>
          </a:bodyPr>
          <a:lstStyle/>
          <a:p>
            <a:endParaRPr lang="en-US" dirty="0"/>
          </a:p>
          <a:p>
            <a:r>
              <a:rPr lang="en-US" sz="3200" b="1" dirty="0" err="1">
                <a:solidFill>
                  <a:srgbClr val="009ED6"/>
                </a:solidFill>
              </a:rPr>
              <a:t>Makerspaces</a:t>
            </a:r>
            <a:r>
              <a:rPr lang="en-US" sz="3200" b="1" dirty="0">
                <a:solidFill>
                  <a:srgbClr val="009ED6"/>
                </a:solidFill>
              </a:rPr>
              <a:t>, sometimes also referred to as </a:t>
            </a:r>
            <a:r>
              <a:rPr lang="en-US" sz="3200" b="1" dirty="0" err="1">
                <a:solidFill>
                  <a:srgbClr val="009ED6"/>
                </a:solidFill>
              </a:rPr>
              <a:t>hackerspaces</a:t>
            </a:r>
            <a:r>
              <a:rPr lang="en-US" sz="3200" b="1" dirty="0">
                <a:solidFill>
                  <a:srgbClr val="009ED6"/>
                </a:solidFill>
              </a:rPr>
              <a:t>, </a:t>
            </a:r>
            <a:r>
              <a:rPr lang="en-US" sz="3200" b="1" dirty="0" err="1">
                <a:solidFill>
                  <a:srgbClr val="009ED6"/>
                </a:solidFill>
              </a:rPr>
              <a:t>hackspaces</a:t>
            </a:r>
            <a:r>
              <a:rPr lang="en-US" sz="3200" b="1" dirty="0">
                <a:solidFill>
                  <a:srgbClr val="009ED6"/>
                </a:solidFill>
              </a:rPr>
              <a:t>, and </a:t>
            </a:r>
            <a:r>
              <a:rPr lang="en-US" sz="3200" b="1" dirty="0" err="1">
                <a:solidFill>
                  <a:srgbClr val="009ED6"/>
                </a:solidFill>
              </a:rPr>
              <a:t>fablabs</a:t>
            </a:r>
            <a:r>
              <a:rPr lang="en-US" sz="3200" b="1" dirty="0">
                <a:solidFill>
                  <a:srgbClr val="009ED6"/>
                </a:solidFill>
              </a:rPr>
              <a:t> are creative, DIY spaces </a:t>
            </a:r>
            <a:r>
              <a:rPr lang="en-US" sz="3200" b="1" dirty="0">
                <a:solidFill>
                  <a:srgbClr val="0000FF"/>
                </a:solidFill>
              </a:rPr>
              <a:t>where people can gather to </a:t>
            </a:r>
            <a:r>
              <a:rPr lang="en-US" sz="3200" b="1" i="1" dirty="0">
                <a:solidFill>
                  <a:srgbClr val="FF0000"/>
                </a:solidFill>
              </a:rPr>
              <a:t>create, invent, and learn</a:t>
            </a:r>
            <a:r>
              <a:rPr lang="en-US" sz="3200" b="1" dirty="0">
                <a:solidFill>
                  <a:srgbClr val="0000FF"/>
                </a:solidFill>
              </a:rPr>
              <a:t>. In libraries they often have 3D printers, software, electronics, craft and hardware supplies and tools, and </a:t>
            </a:r>
            <a:r>
              <a:rPr lang="en-US" sz="3200" b="1" dirty="0" smtClean="0">
                <a:solidFill>
                  <a:srgbClr val="0000FF"/>
                </a:solidFill>
              </a:rPr>
              <a:t>more.</a:t>
            </a:r>
            <a:endParaRPr lang="en-US" sz="3200" b="1" dirty="0">
              <a:solidFill>
                <a:srgbClr val="0000FF"/>
              </a:solidFill>
            </a:endParaRPr>
          </a:p>
          <a:p>
            <a:r>
              <a:rPr lang="en-US" dirty="0"/>
              <a:t>A Librarian's Guide to </a:t>
            </a:r>
            <a:r>
              <a:rPr lang="en-US" dirty="0" err="1"/>
              <a:t>Makerspaces</a:t>
            </a:r>
            <a:r>
              <a:rPr lang="en-US" dirty="0"/>
              <a:t>: 16 Resources </a:t>
            </a:r>
            <a:r>
              <a:rPr lang="en-US" dirty="0" smtClean="0"/>
              <a:t>|OPEN EDUCATION DATA BASES</a:t>
            </a:r>
          </a:p>
          <a:p>
            <a:r>
              <a:rPr lang="en-US" dirty="0" smtClean="0"/>
              <a:t> </a:t>
            </a:r>
            <a:r>
              <a:rPr lang="en-US" dirty="0" err="1" smtClean="0"/>
              <a:t>OEDB.org</a:t>
            </a:r>
            <a:endParaRPr lang="en-US" dirty="0"/>
          </a:p>
          <a:p>
            <a:r>
              <a:rPr lang="en-US" dirty="0">
                <a:hlinkClick r:id="rId2"/>
              </a:rPr>
              <a:t>http://oedb.org/ilibrarian/a-librarians-guide-to-makerspaces</a:t>
            </a:r>
            <a:r>
              <a:rPr lang="en-US" dirty="0" smtClean="0">
                <a:hlinkClick r:id="rId2"/>
              </a:rPr>
              <a:t>/</a:t>
            </a:r>
            <a:endParaRPr lang="en-US" dirty="0" smtClean="0"/>
          </a:p>
          <a:p>
            <a:endParaRPr lang="en-US" dirty="0"/>
          </a:p>
        </p:txBody>
      </p:sp>
      <p:sp>
        <p:nvSpPr>
          <p:cNvPr id="5" name="TextBox 4"/>
          <p:cNvSpPr txBox="1"/>
          <p:nvPr/>
        </p:nvSpPr>
        <p:spPr>
          <a:xfrm>
            <a:off x="838200" y="533400"/>
            <a:ext cx="7848600" cy="2308324"/>
          </a:xfrm>
          <a:prstGeom prst="rect">
            <a:avLst/>
          </a:prstGeom>
          <a:noFill/>
        </p:spPr>
        <p:txBody>
          <a:bodyPr wrap="square" rtlCol="0">
            <a:spAutoFit/>
          </a:bodyPr>
          <a:lstStyle/>
          <a:p>
            <a:pPr algn="r"/>
            <a:r>
              <a:rPr lang="en-US" sz="4800" b="1" dirty="0" smtClean="0">
                <a:solidFill>
                  <a:srgbClr val="009ED6"/>
                </a:solidFill>
              </a:rPr>
              <a:t>MAKER SPACES:</a:t>
            </a:r>
          </a:p>
          <a:p>
            <a:pPr algn="r"/>
            <a:r>
              <a:rPr lang="en-US" sz="4800" b="1" dirty="0" smtClean="0">
                <a:solidFill>
                  <a:srgbClr val="009ED6"/>
                </a:solidFill>
              </a:rPr>
              <a:t>A Great Blog</a:t>
            </a:r>
            <a:r>
              <a:rPr lang="en-US" sz="4800" b="1" dirty="0">
                <a:solidFill>
                  <a:srgbClr val="009ED6"/>
                </a:solidFill>
              </a:rPr>
              <a:t> </a:t>
            </a:r>
            <a:r>
              <a:rPr lang="en-US" sz="4800" b="1" dirty="0" smtClean="0">
                <a:solidFill>
                  <a:srgbClr val="009ED6"/>
                </a:solidFill>
              </a:rPr>
              <a:t>READ all </a:t>
            </a:r>
          </a:p>
          <a:p>
            <a:pPr algn="r"/>
            <a:r>
              <a:rPr lang="en-US" sz="4800" b="1" dirty="0" smtClean="0">
                <a:solidFill>
                  <a:srgbClr val="009ED6"/>
                </a:solidFill>
              </a:rPr>
              <a:t>About A library make over !</a:t>
            </a:r>
            <a:endParaRPr lang="en-US" sz="4800" b="1" dirty="0">
              <a:solidFill>
                <a:srgbClr val="009ED6"/>
              </a:solidFill>
            </a:endParaRPr>
          </a:p>
        </p:txBody>
      </p:sp>
    </p:spTree>
    <p:extLst>
      <p:ext uri="{BB962C8B-B14F-4D97-AF65-F5344CB8AC3E}">
        <p14:creationId xmlns:p14="http://schemas.microsoft.com/office/powerpoint/2010/main" val="193621692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057400" y="304800"/>
            <a:ext cx="5178552" cy="1143000"/>
          </a:xfrm>
        </p:spPr>
        <p:txBody>
          <a:bodyPr>
            <a:normAutofit/>
          </a:bodyPr>
          <a:lstStyle/>
          <a:p>
            <a:r>
              <a:rPr lang="en-US" sz="6000" b="1" dirty="0" smtClean="0">
                <a:solidFill>
                  <a:srgbClr val="0000FF"/>
                </a:solidFill>
              </a:rPr>
              <a:t>New Work</a:t>
            </a:r>
            <a:endParaRPr lang="en-US" sz="6000" b="1" dirty="0">
              <a:solidFill>
                <a:srgbClr val="0000FF"/>
              </a:solidFill>
            </a:endParaRPr>
          </a:p>
        </p:txBody>
      </p:sp>
      <p:sp>
        <p:nvSpPr>
          <p:cNvPr id="4" name="Content Placeholder 3"/>
          <p:cNvSpPr>
            <a:spLocks noGrp="1"/>
          </p:cNvSpPr>
          <p:nvPr>
            <p:ph idx="1"/>
          </p:nvPr>
        </p:nvSpPr>
        <p:spPr>
          <a:xfrm>
            <a:off x="838200" y="1295400"/>
            <a:ext cx="7543800" cy="1447800"/>
          </a:xfrm>
        </p:spPr>
        <p:txBody>
          <a:bodyPr>
            <a:normAutofit/>
          </a:bodyPr>
          <a:lstStyle/>
          <a:p>
            <a:pPr marL="0" indent="0" algn="ctr">
              <a:buNone/>
            </a:pPr>
            <a:r>
              <a:rPr lang="en-US" sz="4000" b="1" dirty="0" smtClean="0">
                <a:solidFill>
                  <a:srgbClr val="0000FF"/>
                </a:solidFill>
              </a:rPr>
              <a:t>The technology learning </a:t>
            </a:r>
            <a:r>
              <a:rPr lang="en-US" sz="4000" b="1" dirty="0" smtClean="0">
                <a:solidFill>
                  <a:srgbClr val="0000FF"/>
                </a:solidFill>
              </a:rPr>
              <a:t>curve Maybe how we prepare for safety</a:t>
            </a:r>
            <a:endParaRPr lang="en-US" sz="4000" b="1" dirty="0">
              <a:solidFill>
                <a:srgbClr val="0000FF"/>
              </a:solidFill>
            </a:endParaRPr>
          </a:p>
        </p:txBody>
      </p:sp>
      <p:sp>
        <p:nvSpPr>
          <p:cNvPr id="6" name="5-Point Star 5"/>
          <p:cNvSpPr/>
          <p:nvPr/>
        </p:nvSpPr>
        <p:spPr>
          <a:xfrm>
            <a:off x="7467600" y="3048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gital citizenship clip a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895600"/>
            <a:ext cx="8077200" cy="3771900"/>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n-US" dirty="0" smtClean="0"/>
              <a:t>Before we use the website</a:t>
            </a:r>
            <a:endParaRPr lang="en-US" dirty="0"/>
          </a:p>
        </p:txBody>
      </p:sp>
      <p:sp>
        <p:nvSpPr>
          <p:cNvPr id="3" name="Content Placeholder 2"/>
          <p:cNvSpPr>
            <a:spLocks noGrp="1"/>
          </p:cNvSpPr>
          <p:nvPr>
            <p:ph sz="half" idx="1"/>
            <p:custDataLst>
              <p:tags r:id="rId3"/>
            </p:custDataLst>
          </p:nvPr>
        </p:nvSpPr>
        <p:spPr>
          <a:xfrm>
            <a:off x="838200" y="1524000"/>
            <a:ext cx="3733800" cy="4525963"/>
          </a:xfrm>
        </p:spPr>
        <p:txBody>
          <a:bodyPr>
            <a:normAutofit fontScale="70000" lnSpcReduction="20000"/>
          </a:bodyPr>
          <a:lstStyle/>
          <a:p>
            <a:r>
              <a:rPr lang="en-US" sz="3200" b="1" dirty="0"/>
              <a:t>Completely vet the site before using</a:t>
            </a:r>
            <a:r>
              <a:rPr lang="en-US" sz="3200" dirty="0"/>
              <a:t> – Along with these preceding ideas, take a moment to examine the site itself. Just like previewing a video, be sure that the site is school and grade level appropriate. The school district may even have a vetting form or process. Ask if one exists… or should exist. In the next post you will find a possible vetting form to consider.</a:t>
            </a:r>
            <a:endParaRPr lang="en-US" sz="3600" dirty="0"/>
          </a:p>
        </p:txBody>
      </p:sp>
      <p:pic>
        <p:nvPicPr>
          <p:cNvPr id="5" name="Picture 4" descr="kid with books clip ar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447800"/>
            <a:ext cx="3848100" cy="4622143"/>
          </a:xfrm>
          <a:prstGeom prst="rect">
            <a:avLst/>
          </a:prstGeom>
        </p:spPr>
      </p:pic>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6650960"/>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en-US" dirty="0" smtClean="0"/>
              <a:t>Today’s Overview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429000" y="1447800"/>
            <a:ext cx="4343400" cy="1362075"/>
          </a:xfrm>
        </p:spPr>
        <p:txBody>
          <a:bodyPr>
            <a:normAutofit/>
          </a:bodyPr>
          <a:lstStyle/>
          <a:p>
            <a:pPr>
              <a:defRPr/>
            </a:pPr>
            <a:r>
              <a:rPr lang="en-US" sz="5400" dirty="0" smtClean="0">
                <a:solidFill>
                  <a:srgbClr val="0000FF"/>
                </a:solidFill>
              </a:rPr>
              <a:t>Questions?</a:t>
            </a:r>
          </a:p>
        </p:txBody>
      </p:sp>
      <p:sp>
        <p:nvSpPr>
          <p:cNvPr id="2" name="TextBox 1"/>
          <p:cNvSpPr txBox="1"/>
          <p:nvPr/>
        </p:nvSpPr>
        <p:spPr>
          <a:xfrm>
            <a:off x="762000" y="3200400"/>
            <a:ext cx="6385282" cy="2308324"/>
          </a:xfrm>
          <a:prstGeom prst="rect">
            <a:avLst/>
          </a:prstGeom>
          <a:noFill/>
        </p:spPr>
        <p:txBody>
          <a:bodyPr wrap="none" rtlCol="0">
            <a:spAutoFit/>
          </a:bodyPr>
          <a:lstStyle/>
          <a:p>
            <a:r>
              <a:rPr lang="en-US" sz="4800" dirty="0" smtClean="0"/>
              <a:t>Dr. </a:t>
            </a:r>
            <a:r>
              <a:rPr lang="en-US" sz="4800" dirty="0" err="1" smtClean="0"/>
              <a:t>Seema</a:t>
            </a:r>
            <a:r>
              <a:rPr lang="en-US" sz="4800" dirty="0" smtClean="0"/>
              <a:t> Imam</a:t>
            </a:r>
          </a:p>
          <a:p>
            <a:r>
              <a:rPr lang="en-US" sz="4800" dirty="0" smtClean="0">
                <a:hlinkClick r:id="rId5"/>
              </a:rPr>
              <a:t>seemaimam@gmail.com</a:t>
            </a:r>
            <a:endParaRPr lang="en-US" sz="4800" dirty="0" smtClean="0"/>
          </a:p>
          <a:p>
            <a:r>
              <a:rPr lang="en-US" sz="4800" dirty="0" smtClean="0"/>
              <a:t>312-835-2758</a:t>
            </a:r>
            <a:endParaRPr lang="en-US" sz="48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pPr algn="ctr"/>
            <a:r>
              <a:rPr lang="en-US" b="1" dirty="0" smtClean="0">
                <a:solidFill>
                  <a:srgbClr val="009ED6"/>
                </a:solidFill>
              </a:rPr>
              <a:t>Muslim community and our students strive to excel in education </a:t>
            </a:r>
            <a:endParaRPr lang="en-US" b="1" dirty="0">
              <a:solidFill>
                <a:srgbClr val="009ED6"/>
              </a:solidFill>
            </a:endParaRPr>
          </a:p>
        </p:txBody>
      </p:sp>
      <p:sp>
        <p:nvSpPr>
          <p:cNvPr id="5" name="Content Placeholder 4"/>
          <p:cNvSpPr>
            <a:spLocks noGrp="1"/>
          </p:cNvSpPr>
          <p:nvPr>
            <p:ph idx="1"/>
            <p:custDataLst>
              <p:tags r:id="rId3"/>
            </p:custDataLst>
          </p:nvPr>
        </p:nvSpPr>
        <p:spPr>
          <a:xfrm>
            <a:off x="762000" y="1596413"/>
            <a:ext cx="8382000" cy="5261587"/>
          </a:xfrm>
        </p:spPr>
        <p:txBody>
          <a:bodyPr>
            <a:noAutofit/>
          </a:bodyPr>
          <a:lstStyle/>
          <a:p>
            <a:r>
              <a:rPr lang="en-US" sz="4400" b="1" dirty="0" smtClean="0">
                <a:solidFill>
                  <a:srgbClr val="009ED6"/>
                </a:solidFill>
              </a:rPr>
              <a:t>Need to be leaders----in education including in technology locally and worldwide</a:t>
            </a:r>
            <a:endParaRPr lang="en-US" sz="4400" b="1" dirty="0" smtClean="0">
              <a:solidFill>
                <a:srgbClr val="009ED6"/>
              </a:solidFill>
            </a:endParaRPr>
          </a:p>
          <a:p>
            <a:r>
              <a:rPr lang="en-US" sz="4400" b="1" dirty="0" smtClean="0">
                <a:solidFill>
                  <a:srgbClr val="009ED6"/>
                </a:solidFill>
              </a:rPr>
              <a:t>Principals –lead</a:t>
            </a:r>
          </a:p>
          <a:p>
            <a:r>
              <a:rPr lang="en-US" sz="4400" b="1" dirty="0" smtClean="0">
                <a:solidFill>
                  <a:srgbClr val="009ED6"/>
                </a:solidFill>
              </a:rPr>
              <a:t>Teachers—lead</a:t>
            </a:r>
          </a:p>
          <a:p>
            <a:r>
              <a:rPr lang="en-US" sz="4400" b="1" dirty="0" smtClean="0">
                <a:solidFill>
                  <a:srgbClr val="009ED6"/>
                </a:solidFill>
              </a:rPr>
              <a:t>Parents –lead </a:t>
            </a:r>
            <a:endParaRPr lang="en-US" sz="4400" b="1" dirty="0">
              <a:solidFill>
                <a:srgbClr val="009ED6"/>
              </a:solidFill>
            </a:endParaRPr>
          </a:p>
          <a:p>
            <a:r>
              <a:rPr lang="en-US" sz="4400" b="1" dirty="0" smtClean="0">
                <a:solidFill>
                  <a:srgbClr val="009ED6"/>
                </a:solidFill>
              </a:rPr>
              <a:t>Students ---lead</a:t>
            </a:r>
            <a:endParaRPr lang="en-US" sz="4400" b="1" dirty="0" smtClean="0">
              <a:solidFill>
                <a:srgbClr val="009ED6"/>
              </a:solidFill>
            </a:endParaRP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del adoption .png"/>
          <p:cNvPicPr>
            <a:picLocks noGrp="1" noChangeAspect="1"/>
          </p:cNvPicPr>
          <p:nvPr>
            <p:ph idx="1"/>
          </p:nvPr>
        </p:nvPicPr>
        <p:blipFill>
          <a:blip r:embed="rId2" cstate="print">
            <a:extLst>
              <a:ext uri="{28A0092B-C50C-407E-A947-70E740481C1C}">
                <a14:useLocalDpi xmlns:a14="http://schemas.microsoft.com/office/drawing/2010/main" val="0"/>
              </a:ext>
            </a:extLst>
          </a:blip>
          <a:srcRect l="-16508" r="-16508"/>
          <a:stretch>
            <a:fillRect/>
          </a:stretch>
        </p:blipFill>
        <p:spPr>
          <a:xfrm>
            <a:off x="-381000" y="533400"/>
            <a:ext cx="10648102" cy="5665176"/>
          </a:xfrm>
        </p:spPr>
      </p:pic>
      <p:sp>
        <p:nvSpPr>
          <p:cNvPr id="5" name="TextBox 4"/>
          <p:cNvSpPr txBox="1"/>
          <p:nvPr/>
        </p:nvSpPr>
        <p:spPr>
          <a:xfrm>
            <a:off x="914400" y="6248400"/>
            <a:ext cx="7010400" cy="646331"/>
          </a:xfrm>
          <a:prstGeom prst="rect">
            <a:avLst/>
          </a:prstGeom>
          <a:noFill/>
        </p:spPr>
        <p:txBody>
          <a:bodyPr wrap="square" rtlCol="0">
            <a:spAutoFit/>
          </a:bodyPr>
          <a:lstStyle/>
          <a:p>
            <a:r>
              <a:rPr lang="en-US" dirty="0">
                <a:hlinkClick r:id="rId3"/>
              </a:rPr>
              <a:t>http://www.nowhereroad.com/twt/animations/</a:t>
            </a:r>
            <a:r>
              <a:rPr lang="en-US" dirty="0" smtClean="0">
                <a:hlinkClick r:id="rId3"/>
              </a:rPr>
              <a:t>TechAdopt.html</a:t>
            </a:r>
            <a:endParaRPr lang="en-US" dirty="0" smtClean="0"/>
          </a:p>
          <a:p>
            <a:endParaRPr lang="en-US" dirty="0"/>
          </a:p>
        </p:txBody>
      </p:sp>
    </p:spTree>
    <p:extLst>
      <p:ext uri="{BB962C8B-B14F-4D97-AF65-F5344CB8AC3E}">
        <p14:creationId xmlns:p14="http://schemas.microsoft.com/office/powerpoint/2010/main" val="106792393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2"/>
            <a:ext cx="8686800" cy="1143000"/>
          </a:xfrm>
        </p:spPr>
        <p:txBody>
          <a:bodyPr>
            <a:normAutofit fontScale="90000"/>
          </a:bodyPr>
          <a:lstStyle/>
          <a:p>
            <a:r>
              <a:rPr lang="en-US" b="1" dirty="0" smtClean="0"/>
              <a:t>Reading the free journal –stay current </a:t>
            </a:r>
            <a:endParaRPr lang="en-US" b="1" dirty="0"/>
          </a:p>
        </p:txBody>
      </p:sp>
      <p:pic>
        <p:nvPicPr>
          <p:cNvPr id="4" name="Content Placeholder 3" descr="tech and learning clip ar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8226" t="-20631" r="-44197" b="19236"/>
          <a:stretch/>
        </p:blipFill>
        <p:spPr>
          <a:xfrm>
            <a:off x="-3657600" y="609600"/>
            <a:ext cx="16643350" cy="5062538"/>
          </a:xfrm>
        </p:spPr>
      </p:pic>
    </p:spTree>
    <p:extLst>
      <p:ext uri="{BB962C8B-B14F-4D97-AF65-F5344CB8AC3E}">
        <p14:creationId xmlns:p14="http://schemas.microsoft.com/office/powerpoint/2010/main" val="40871343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632"/>
            <a:ext cx="8686800" cy="1143000"/>
          </a:xfrm>
        </p:spPr>
        <p:txBody>
          <a:bodyPr>
            <a:normAutofit fontScale="90000"/>
          </a:bodyPr>
          <a:lstStyle/>
          <a:p>
            <a:r>
              <a:rPr lang="en-US" b="1" dirty="0" smtClean="0"/>
              <a:t>Reading the free journal –stay current </a:t>
            </a:r>
            <a:endParaRPr lang="en-US" b="1" dirty="0"/>
          </a:p>
        </p:txBody>
      </p:sp>
      <p:pic>
        <p:nvPicPr>
          <p:cNvPr id="5" name="Content Placeholder 4" descr="the journal clip art.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61" t="-1033" r="154" b="1377"/>
          <a:stretch/>
        </p:blipFill>
        <p:spPr>
          <a:xfrm>
            <a:off x="534736" y="1951789"/>
            <a:ext cx="8729579" cy="3869574"/>
          </a:xfrm>
        </p:spPr>
      </p:pic>
    </p:spTree>
    <p:extLst>
      <p:ext uri="{BB962C8B-B14F-4D97-AF65-F5344CB8AC3E}">
        <p14:creationId xmlns:p14="http://schemas.microsoft.com/office/powerpoint/2010/main" val="605197563"/>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Professional Development </a:t>
            </a:r>
            <a:endParaRPr lang="en-US" dirty="0"/>
          </a:p>
        </p:txBody>
      </p:sp>
      <p:sp>
        <p:nvSpPr>
          <p:cNvPr id="3" name="Content Placeholder 2"/>
          <p:cNvSpPr>
            <a:spLocks noGrp="1"/>
          </p:cNvSpPr>
          <p:nvPr>
            <p:ph idx="1"/>
          </p:nvPr>
        </p:nvSpPr>
        <p:spPr>
          <a:xfrm>
            <a:off x="381000" y="1295400"/>
            <a:ext cx="8686800" cy="5333999"/>
          </a:xfrm>
        </p:spPr>
        <p:txBody>
          <a:bodyPr>
            <a:normAutofit/>
          </a:bodyPr>
          <a:lstStyle/>
          <a:p>
            <a:pPr marL="349250" lvl="1" indent="0">
              <a:buNone/>
            </a:pPr>
            <a:r>
              <a:rPr lang="en-US" b="1" dirty="0" err="1">
                <a:solidFill>
                  <a:srgbClr val="660066"/>
                </a:solidFill>
              </a:rPr>
              <a:t>Listserves</a:t>
            </a:r>
            <a:r>
              <a:rPr lang="en-US" dirty="0"/>
              <a:t>: </a:t>
            </a:r>
            <a:endParaRPr lang="en-US" dirty="0" smtClean="0"/>
          </a:p>
          <a:p>
            <a:pPr marL="349250" lvl="1" indent="0">
              <a:buNone/>
            </a:pPr>
            <a:r>
              <a:rPr lang="en-US" dirty="0" smtClean="0"/>
              <a:t>1</a:t>
            </a:r>
            <a:r>
              <a:rPr lang="en-US" dirty="0"/>
              <a:t>. </a:t>
            </a:r>
            <a:r>
              <a:rPr lang="en-US" dirty="0" err="1"/>
              <a:t>edutopia</a:t>
            </a:r>
            <a:r>
              <a:rPr lang="en-US" dirty="0"/>
              <a:t>, </a:t>
            </a:r>
            <a:r>
              <a:rPr lang="en-US" dirty="0">
                <a:hlinkClick r:id="rId2"/>
              </a:rPr>
              <a:t>http://www.edutopia.org/</a:t>
            </a:r>
            <a:endParaRPr lang="en-US" dirty="0"/>
          </a:p>
          <a:p>
            <a:pPr marL="349250" lvl="1" indent="0">
              <a:buNone/>
            </a:pPr>
            <a:r>
              <a:rPr lang="en-US" dirty="0"/>
              <a:t>2. </a:t>
            </a:r>
            <a:r>
              <a:rPr lang="en-US" dirty="0" err="1"/>
              <a:t>Eschool</a:t>
            </a:r>
            <a:r>
              <a:rPr lang="en-US" dirty="0"/>
              <a:t> </a:t>
            </a:r>
            <a:r>
              <a:rPr lang="en-US" dirty="0">
                <a:hlinkClick r:id="rId3"/>
              </a:rPr>
              <a:t>http://www.eschoolnews.com/</a:t>
            </a:r>
            <a:endParaRPr lang="en-US" dirty="0"/>
          </a:p>
          <a:p>
            <a:pPr marL="349250" lvl="1" indent="0">
              <a:buNone/>
            </a:pPr>
            <a:endParaRPr lang="en-US" b="1" dirty="0" smtClean="0">
              <a:solidFill>
                <a:srgbClr val="660066"/>
              </a:solidFill>
            </a:endParaRPr>
          </a:p>
          <a:p>
            <a:pPr marL="349250" lvl="1" indent="0">
              <a:buNone/>
            </a:pPr>
            <a:r>
              <a:rPr lang="en-US" b="1" dirty="0" smtClean="0">
                <a:solidFill>
                  <a:srgbClr val="660066"/>
                </a:solidFill>
              </a:rPr>
              <a:t>Conferences </a:t>
            </a:r>
            <a:r>
              <a:rPr lang="en-US" dirty="0"/>
              <a:t>: </a:t>
            </a:r>
            <a:endParaRPr lang="en-US" dirty="0" smtClean="0"/>
          </a:p>
          <a:p>
            <a:pPr marL="349250" lvl="1" indent="0">
              <a:buNone/>
            </a:pPr>
            <a:r>
              <a:rPr lang="en-US" dirty="0" smtClean="0"/>
              <a:t>1</a:t>
            </a:r>
            <a:r>
              <a:rPr lang="en-US" dirty="0"/>
              <a:t>. ISTE –International Society for Technology Education  </a:t>
            </a:r>
            <a:r>
              <a:rPr lang="en-US" dirty="0">
                <a:hlinkClick r:id="rId4"/>
              </a:rPr>
              <a:t>http://www.iste.org/standards</a:t>
            </a:r>
            <a:endParaRPr lang="en-US" dirty="0"/>
          </a:p>
          <a:p>
            <a:pPr marL="349250" lvl="1" indent="0">
              <a:buNone/>
            </a:pPr>
            <a:r>
              <a:rPr lang="en-US" dirty="0"/>
              <a:t>2. In IL attend the ICE conference Illinois Computer </a:t>
            </a:r>
            <a:r>
              <a:rPr lang="en-US" dirty="0" smtClean="0"/>
              <a:t>Educators—held in February in </a:t>
            </a:r>
            <a:r>
              <a:rPr lang="en-US" dirty="0" err="1" smtClean="0"/>
              <a:t>St.Charles,IL</a:t>
            </a:r>
            <a:r>
              <a:rPr lang="en-US" dirty="0" smtClean="0"/>
              <a:t> on a Fri/Sat</a:t>
            </a:r>
            <a:endParaRPr lang="en-US" dirty="0"/>
          </a:p>
          <a:p>
            <a:pPr marL="349250" lvl="1" indent="0">
              <a:buNone/>
            </a:pPr>
            <a:r>
              <a:rPr lang="en-US" dirty="0">
                <a:hlinkClick r:id="rId5"/>
              </a:rPr>
              <a:t>http://www.iceberg.org/ice_conference</a:t>
            </a:r>
            <a:endParaRPr lang="en-US" dirty="0"/>
          </a:p>
          <a:p>
            <a:endParaRPr lang="en-US" dirty="0"/>
          </a:p>
        </p:txBody>
      </p:sp>
    </p:spTree>
    <p:extLst>
      <p:ext uri="{BB962C8B-B14F-4D97-AF65-F5344CB8AC3E}">
        <p14:creationId xmlns:p14="http://schemas.microsoft.com/office/powerpoint/2010/main" val="77996996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a:pPr>
            <a:r>
              <a:rPr lang="en-US" dirty="0" smtClean="0"/>
              <a:t>Resources</a:t>
            </a:r>
          </a:p>
        </p:txBody>
      </p:sp>
      <p:sp>
        <p:nvSpPr>
          <p:cNvPr id="618499" name="Rectangle 3"/>
          <p:cNvSpPr>
            <a:spLocks noGrp="1" noChangeArrowheads="1"/>
          </p:cNvSpPr>
          <p:nvPr>
            <p:ph type="body" idx="1"/>
            <p:custDataLst>
              <p:tags r:id="rId3"/>
            </p:custDataLst>
          </p:nvPr>
        </p:nvSpPr>
        <p:spPr>
          <a:xfrm>
            <a:off x="762000" y="1596413"/>
            <a:ext cx="8229600" cy="5032987"/>
          </a:xfrm>
        </p:spPr>
        <p:txBody>
          <a:bodyPr>
            <a:normAutofit fontScale="92500" lnSpcReduction="10000"/>
          </a:bodyPr>
          <a:lstStyle/>
          <a:p>
            <a:pPr>
              <a:defRPr/>
            </a:pPr>
            <a:r>
              <a:rPr lang="en-US" dirty="0" smtClean="0"/>
              <a:t>Curtis Bonk   (free book Tec-Variety)</a:t>
            </a:r>
          </a:p>
          <a:p>
            <a:pPr>
              <a:defRPr/>
            </a:pPr>
            <a:r>
              <a:rPr lang="en-US" u="sng" dirty="0">
                <a:solidFill>
                  <a:schemeClr val="tx2"/>
                </a:solidFill>
                <a:hlinkClick r:id="rId6"/>
              </a:rPr>
              <a:t>http://tec-variety.com</a:t>
            </a:r>
            <a:r>
              <a:rPr lang="en-US" u="sng" dirty="0" smtClean="0">
                <a:solidFill>
                  <a:schemeClr val="tx2"/>
                </a:solidFill>
                <a:hlinkClick r:id="rId6"/>
              </a:rPr>
              <a:t>/</a:t>
            </a:r>
            <a:endParaRPr lang="en-US" u="sng" dirty="0" smtClean="0">
              <a:solidFill>
                <a:schemeClr val="tx2"/>
              </a:solidFill>
            </a:endParaRPr>
          </a:p>
          <a:p>
            <a:pPr>
              <a:defRPr/>
            </a:pPr>
            <a:endParaRPr lang="en-US" dirty="0" smtClean="0"/>
          </a:p>
          <a:p>
            <a:pPr>
              <a:defRPr/>
            </a:pPr>
            <a:r>
              <a:rPr lang="en-US" dirty="0" smtClean="0"/>
              <a:t>The Journal (Free Journal –read electronically or on paper from snail mail)</a:t>
            </a:r>
          </a:p>
          <a:p>
            <a:pPr>
              <a:defRPr/>
            </a:pPr>
            <a:r>
              <a:rPr lang="en-US" i="1" dirty="0">
                <a:hlinkClick r:id="rId7"/>
              </a:rPr>
              <a:t>https://</a:t>
            </a:r>
            <a:r>
              <a:rPr lang="en-US" b="1" i="1" dirty="0">
                <a:hlinkClick r:id="rId7"/>
              </a:rPr>
              <a:t>thejournal</a:t>
            </a:r>
            <a:r>
              <a:rPr lang="en-US" i="1" dirty="0">
                <a:hlinkClick r:id="rId7"/>
              </a:rPr>
              <a:t>.com</a:t>
            </a:r>
            <a:r>
              <a:rPr lang="en-US" i="1" dirty="0" smtClean="0">
                <a:hlinkClick r:id="rId7"/>
              </a:rPr>
              <a:t>/</a:t>
            </a:r>
            <a:endParaRPr lang="en-US" i="1" dirty="0"/>
          </a:p>
          <a:p>
            <a:pPr>
              <a:defRPr/>
            </a:pPr>
            <a:endParaRPr lang="en-US" dirty="0" smtClean="0"/>
          </a:p>
          <a:p>
            <a:pPr>
              <a:defRPr/>
            </a:pPr>
            <a:r>
              <a:rPr lang="en-US" dirty="0" smtClean="0"/>
              <a:t>Tech and </a:t>
            </a:r>
            <a:r>
              <a:rPr lang="en-US" dirty="0"/>
              <a:t>Learning (Free Journal –read electronically or on paper from snail mail</a:t>
            </a:r>
            <a:r>
              <a:rPr lang="en-US" dirty="0" smtClean="0"/>
              <a:t>)</a:t>
            </a:r>
            <a:endParaRPr lang="en-US" dirty="0" smtClean="0"/>
          </a:p>
          <a:p>
            <a:pPr>
              <a:defRPr/>
            </a:pPr>
            <a:r>
              <a:rPr lang="en-US" u="sng" dirty="0">
                <a:solidFill>
                  <a:schemeClr val="tx2"/>
                </a:solidFill>
                <a:hlinkClick r:id="rId8"/>
              </a:rPr>
              <a:t>www.techlearning.com</a:t>
            </a:r>
            <a:r>
              <a:rPr lang="en-US" u="sng" dirty="0" smtClean="0">
                <a:solidFill>
                  <a:schemeClr val="tx2"/>
                </a:solidFill>
                <a:hlinkClick r:id="rId8"/>
              </a:rPr>
              <a:t>/</a:t>
            </a:r>
            <a:endParaRPr lang="en-US" u="sng" dirty="0" smtClean="0">
              <a:solidFill>
                <a:schemeClr val="tx2"/>
              </a:solidFill>
            </a:endParaRPr>
          </a:p>
          <a:p>
            <a:pPr>
              <a:defRPr/>
            </a:pPr>
            <a:endParaRPr lang="en-US" u="sng" dirty="0" smtClean="0">
              <a:solidFill>
                <a:schemeClr val="tx2"/>
              </a:solidFill>
            </a:endParaRPr>
          </a:p>
        </p:txBody>
      </p:sp>
    </p:spTree>
    <p:custDataLst>
      <p:tags r:id="rId1"/>
    </p:custDataLst>
    <p:extLst>
      <p:ext uri="{BB962C8B-B14F-4D97-AF65-F5344CB8AC3E}">
        <p14:creationId xmlns:p14="http://schemas.microsoft.com/office/powerpoint/2010/main" val="21929202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the free book:</a:t>
            </a:r>
            <a:endParaRPr lang="en-US" dirty="0"/>
          </a:p>
        </p:txBody>
      </p:sp>
      <p:sp>
        <p:nvSpPr>
          <p:cNvPr id="3" name="Content Placeholder 2"/>
          <p:cNvSpPr>
            <a:spLocks noGrp="1"/>
          </p:cNvSpPr>
          <p:nvPr>
            <p:ph idx="1"/>
          </p:nvPr>
        </p:nvSpPr>
        <p:spPr/>
        <p:txBody>
          <a:bodyPr/>
          <a:lstStyle/>
          <a:p>
            <a:r>
              <a:rPr lang="en-US" dirty="0">
                <a:hlinkClick r:id="rId2"/>
              </a:rPr>
              <a:t>Free E-book PDF</a:t>
            </a:r>
            <a:r>
              <a:rPr lang="en-US" dirty="0"/>
              <a:t>, </a:t>
            </a:r>
            <a:r>
              <a:rPr lang="en-US" dirty="0">
                <a:hlinkClick r:id="rId3"/>
              </a:rPr>
              <a:t>Chapters</a:t>
            </a:r>
            <a:r>
              <a:rPr lang="en-US" dirty="0"/>
              <a:t> </a:t>
            </a:r>
            <a:r>
              <a:rPr lang="en-US" dirty="0">
                <a:hlinkClick r:id="rId4"/>
              </a:rPr>
              <a:t>Kindle Version</a:t>
            </a:r>
            <a:r>
              <a:rPr lang="en-US" dirty="0"/>
              <a:t> </a:t>
            </a:r>
            <a:endParaRPr lang="en-US" dirty="0" smtClean="0"/>
          </a:p>
          <a:p>
            <a:endParaRPr lang="en-US" dirty="0"/>
          </a:p>
        </p:txBody>
      </p:sp>
      <p:pic>
        <p:nvPicPr>
          <p:cNvPr id="4" name="Picture 3" descr="Bonk what motivat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590800"/>
            <a:ext cx="8046720" cy="3771900"/>
          </a:xfrm>
          <a:prstGeom prst="rect">
            <a:avLst/>
          </a:prstGeom>
        </p:spPr>
      </p:pic>
    </p:spTree>
    <p:extLst>
      <p:ext uri="{BB962C8B-B14F-4D97-AF65-F5344CB8AC3E}">
        <p14:creationId xmlns:p14="http://schemas.microsoft.com/office/powerpoint/2010/main" val="212165519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5.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6.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9.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1101</Words>
  <Application>Microsoft Macintosh PowerPoint</Application>
  <PresentationFormat>On-screen Show (4:3)</PresentationFormat>
  <Paragraphs>129</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Training New Employees</vt:lpstr>
      <vt:lpstr>Technology in the Digital Classrooms, Where Teachers Prepare for the Future   </vt:lpstr>
      <vt:lpstr> This presentation is designed to discuss and demonstrate new skill sets for teachers in their personal professional development as well as for their own classroom delivery. As schools send students in to a world filled with digital interactivity, they must experience the new digital library, the digital assignment, assessment and 3-D technologies as well as the Maker Spaces.  Creating digital classrooms for interacting with the global world is today’s technology challenge.  </vt:lpstr>
      <vt:lpstr>Muslim community and our students strive to excel in education </vt:lpstr>
      <vt:lpstr>PowerPoint Presentation</vt:lpstr>
      <vt:lpstr>Reading the free journal –stay current </vt:lpstr>
      <vt:lpstr>Reading the free journal –stay current </vt:lpstr>
      <vt:lpstr>Professional Development </vt:lpstr>
      <vt:lpstr>Resources</vt:lpstr>
      <vt:lpstr>Get the free book:</vt:lpstr>
      <vt:lpstr>Curtis Bonk’s Book Tec-Variety </vt:lpstr>
      <vt:lpstr>PowerPoint Presentation</vt:lpstr>
      <vt:lpstr>PowerPoint Presentation</vt:lpstr>
      <vt:lpstr>PowerPoint Presentation</vt:lpstr>
      <vt:lpstr>PowerPoint Presentation</vt:lpstr>
      <vt:lpstr> The JASON Project. If your classroom adventures lead you into a world of nature exploration, then this project may be the right fit. You and your students can engage with hurricane or tornado researchers live from the U.S. National Oceanic and Atmospheric Administration (NOAA). Working side by side with leading experts from NASA, NOAA, the U.S. Department of Energy, and the National Geographic Society, educators can use the JASON curriculum to teach about weather, ecology and energy.</vt:lpstr>
      <vt:lpstr>PowerPoint Presentation</vt:lpstr>
      <vt:lpstr>PowerPoint Presentation</vt:lpstr>
      <vt:lpstr>PowerPoint Presentation</vt:lpstr>
      <vt:lpstr>PowerPoint Presentation</vt:lpstr>
      <vt:lpstr>PowerPoint Presentation</vt:lpstr>
      <vt:lpstr>PowerPoint Presentation</vt:lpstr>
      <vt:lpstr>New Work</vt:lpstr>
      <vt:lpstr>Before we use the website</vt:lpstr>
      <vt:lpstr>Today’s Overview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2016-02-16T07:31:16Z</dcterms:modified>
</cp:coreProperties>
</file>